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7" r:id="rId3"/>
    <p:sldId id="285" r:id="rId4"/>
    <p:sldId id="294" r:id="rId5"/>
    <p:sldId id="293" r:id="rId6"/>
    <p:sldId id="309" r:id="rId7"/>
    <p:sldId id="321" r:id="rId8"/>
    <p:sldId id="278" r:id="rId9"/>
    <p:sldId id="263" r:id="rId10"/>
    <p:sldId id="296" r:id="rId11"/>
    <p:sldId id="298" r:id="rId12"/>
    <p:sldId id="299" r:id="rId13"/>
    <p:sldId id="300" r:id="rId14"/>
    <p:sldId id="265" r:id="rId15"/>
    <p:sldId id="264" r:id="rId16"/>
    <p:sldId id="303" r:id="rId17"/>
    <p:sldId id="308" r:id="rId18"/>
    <p:sldId id="304" r:id="rId19"/>
    <p:sldId id="305" r:id="rId20"/>
    <p:sldId id="307" r:id="rId21"/>
    <p:sldId id="306" r:id="rId22"/>
    <p:sldId id="325" r:id="rId23"/>
    <p:sldId id="301" r:id="rId24"/>
    <p:sldId id="302" r:id="rId25"/>
    <p:sldId id="262" r:id="rId26"/>
    <p:sldId id="269" r:id="rId27"/>
    <p:sldId id="314" r:id="rId28"/>
    <p:sldId id="311" r:id="rId29"/>
    <p:sldId id="317" r:id="rId30"/>
    <p:sldId id="313" r:id="rId31"/>
    <p:sldId id="315" r:id="rId32"/>
    <p:sldId id="316" r:id="rId33"/>
    <p:sldId id="318" r:id="rId34"/>
    <p:sldId id="322" r:id="rId35"/>
    <p:sldId id="287" r:id="rId36"/>
    <p:sldId id="323" r:id="rId37"/>
    <p:sldId id="289" r:id="rId38"/>
    <p:sldId id="319" r:id="rId39"/>
    <p:sldId id="320" r:id="rId40"/>
    <p:sldId id="288" r:id="rId41"/>
    <p:sldId id="290" r:id="rId42"/>
    <p:sldId id="324" r:id="rId43"/>
    <p:sldId id="326" r:id="rId44"/>
    <p:sldId id="327" r:id="rId45"/>
    <p:sldId id="328" r:id="rId46"/>
    <p:sldId id="271"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70" d="100"/>
          <a:sy n="70" d="100"/>
        </p:scale>
        <p:origin x="-114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Hoja_de_c_lculo_de_Microsoft_Excel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6.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'[API_NY.GDP.PCAP.CD_DS2_es_excel_v2_42459 (1).xls]Hoja1'!$B$3</c:f>
              <c:strCache>
                <c:ptCount val="1"/>
                <c:pt idx="0">
                  <c:v>PAN</c:v>
                </c:pt>
              </c:strCache>
            </c:strRef>
          </c:tx>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(1).xls]Hoja1'!$C$3:$BD$3</c:f>
              <c:numCache>
                <c:formatCode>_(* #,##0.00_);_(* \(#,##0.00\);_(* "-"??_);_(@_)</c:formatCode>
                <c:ptCount val="54"/>
                <c:pt idx="0">
                  <c:v>648.43706857273685</c:v>
                </c:pt>
                <c:pt idx="1">
                  <c:v>686.0719345388901</c:v>
                </c:pt>
                <c:pt idx="2">
                  <c:v>742.11353649131001</c:v>
                </c:pt>
                <c:pt idx="3">
                  <c:v>775.64309258790684</c:v>
                </c:pt>
                <c:pt idx="4">
                  <c:v>827.17332630761905</c:v>
                </c:pt>
                <c:pt idx="5">
                  <c:v>889.23829301283172</c:v>
                </c:pt>
                <c:pt idx="6">
                  <c:v>974.93699990979439</c:v>
                </c:pt>
                <c:pt idx="7">
                  <c:v>1040.810961092079</c:v>
                </c:pt>
                <c:pt idx="8">
                  <c:v>1157.6212851104394</c:v>
                </c:pt>
                <c:pt idx="9">
                  <c:v>1287.9564746029262</c:v>
                </c:pt>
                <c:pt idx="10">
                  <c:v>1395.4793832923242</c:v>
                </c:pt>
                <c:pt idx="11">
                  <c:v>1444.7554399401581</c:v>
                </c:pt>
                <c:pt idx="12">
                  <c:v>1489.9672978561323</c:v>
                </c:pt>
                <c:pt idx="13">
                  <c:v>1721.7773706978896</c:v>
                </c:pt>
                <c:pt idx="14">
                  <c:v>1918.1607867016276</c:v>
                </c:pt>
                <c:pt idx="15">
                  <c:v>2332.1287428221667</c:v>
                </c:pt>
                <c:pt idx="16">
                  <c:v>2577.7375391849146</c:v>
                </c:pt>
                <c:pt idx="17">
                  <c:v>2782.2777210637501</c:v>
                </c:pt>
                <c:pt idx="18">
                  <c:v>2791.7750935499985</c:v>
                </c:pt>
                <c:pt idx="19">
                  <c:v>2849.0604402566437</c:v>
                </c:pt>
                <c:pt idx="20">
                  <c:v>2947.6902272484558</c:v>
                </c:pt>
                <c:pt idx="21">
                  <c:v>2996.6207626184705</c:v>
                </c:pt>
                <c:pt idx="22">
                  <c:v>2945.1629753988327</c:v>
                </c:pt>
                <c:pt idx="23">
                  <c:v>2492.1495885036888</c:v>
                </c:pt>
                <c:pt idx="24">
                  <c:v>2446.2288989206531</c:v>
                </c:pt>
                <c:pt idx="25">
                  <c:v>2603.8466223678611</c:v>
                </c:pt>
                <c:pt idx="26">
                  <c:v>2803.9415913167754</c:v>
                </c:pt>
                <c:pt idx="27">
                  <c:v>3122.0812561093871</c:v>
                </c:pt>
                <c:pt idx="28">
                  <c:v>3339.9194548178798</c:v>
                </c:pt>
                <c:pt idx="29">
                  <c:v>3489.1524062298349</c:v>
                </c:pt>
                <c:pt idx="30">
                  <c:v>3494.5160143491839</c:v>
                </c:pt>
                <c:pt idx="31">
                  <c:v>3529.852222104209</c:v>
                </c:pt>
                <c:pt idx="32">
                  <c:v>3741.2794643704974</c:v>
                </c:pt>
                <c:pt idx="33">
                  <c:v>3974.6670347585909</c:v>
                </c:pt>
                <c:pt idx="34">
                  <c:v>4082.6159566719939</c:v>
                </c:pt>
                <c:pt idx="35">
                  <c:v>4060.3244929261778</c:v>
                </c:pt>
                <c:pt idx="36">
                  <c:v>4046.4199805285261</c:v>
                </c:pt>
                <c:pt idx="37">
                  <c:v>4126.241558141337</c:v>
                </c:pt>
                <c:pt idx="38">
                  <c:v>4267.3033248489892</c:v>
                </c:pt>
                <c:pt idx="39">
                  <c:v>4592.1526135422391</c:v>
                </c:pt>
                <c:pt idx="40">
                  <c:v>4916.9149938277287</c:v>
                </c:pt>
                <c:pt idx="41">
                  <c:v>5348.8952921661512</c:v>
                </c:pt>
                <c:pt idx="42">
                  <c:v>6166.1807205368195</c:v>
                </c:pt>
                <c:pt idx="43">
                  <c:v>7154.2744960190021</c:v>
                </c:pt>
                <c:pt idx="44">
                  <c:v>7576.1404665548171</c:v>
                </c:pt>
                <c:pt idx="45">
                  <c:v>8082.0284586625203</c:v>
                </c:pt>
                <c:pt idx="46">
                  <c:v>9358.2514745110129</c:v>
                </c:pt>
                <c:pt idx="47">
                  <c:v>10722.283632629504</c:v>
                </c:pt>
                <c:pt idx="48">
                  <c:v>11889.127627438542</c:v>
                </c:pt>
                <c:pt idx="49">
                  <c:v>12796.070043049587</c:v>
                </c:pt>
                <c:pt idx="50">
                  <c:v>13630.307973794545</c:v>
                </c:pt>
                <c:pt idx="51">
                  <c:v>14356.32405417978</c:v>
                </c:pt>
                <c:pt idx="52">
                  <c:v>15166.124432065973</c:v>
                </c:pt>
                <c:pt idx="53">
                  <c:v>15575.07254829151</c:v>
                </c:pt>
              </c:numCache>
            </c:numRef>
          </c:val>
          <c:smooth val="0"/>
        </c:ser>
        <c:ser>
          <c:idx val="1"/>
          <c:order val="1"/>
          <c:tx>
            <c:strRef>
              <c:f>'[API_NY.GDP.PCAP.CD_DS2_es_excel_v2_42459 (1).xls]Hoja1'!$B$4</c:f>
              <c:strCache>
                <c:ptCount val="1"/>
                <c:pt idx="0">
                  <c:v>CRI</c:v>
                </c:pt>
              </c:strCache>
            </c:strRef>
          </c:tx>
          <c:spPr>
            <a:ln>
              <a:solidFill>
                <a:srgbClr val="00B050"/>
              </a:solidFill>
            </a:ln>
          </c:spPr>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(1).xls]Hoja1'!$C$4:$BD$4</c:f>
              <c:numCache>
                <c:formatCode>_(* #,##0.00_);_(* \(#,##0.00\);_(* "-"??_);_(@_)</c:formatCode>
                <c:ptCount val="54"/>
                <c:pt idx="0">
                  <c:v>372.27894200623348</c:v>
                </c:pt>
                <c:pt idx="1">
                  <c:v>393.47900998835877</c:v>
                </c:pt>
                <c:pt idx="2">
                  <c:v>412.23753596202852</c:v>
                </c:pt>
                <c:pt idx="3">
                  <c:v>442.77859530308086</c:v>
                </c:pt>
                <c:pt idx="4">
                  <c:v>474.79477575894953</c:v>
                </c:pt>
                <c:pt idx="5">
                  <c:v>533.09156492365241</c:v>
                </c:pt>
                <c:pt idx="6">
                  <c:v>568.09554796089196</c:v>
                </c:pt>
                <c:pt idx="7">
                  <c:v>636.90537990981284</c:v>
                </c:pt>
                <c:pt idx="8">
                  <c:v>767.33020959049315</c:v>
                </c:pt>
                <c:pt idx="9">
                  <c:v>816.03726205592818</c:v>
                </c:pt>
                <c:pt idx="10">
                  <c:v>936.33592856877999</c:v>
                </c:pt>
                <c:pt idx="11">
                  <c:v>1122.8097224032822</c:v>
                </c:pt>
                <c:pt idx="12">
                  <c:v>1393.0024110442992</c:v>
                </c:pt>
                <c:pt idx="13">
                  <c:v>1555.5376639450271</c:v>
                </c:pt>
                <c:pt idx="14">
                  <c:v>1734.6149879046213</c:v>
                </c:pt>
                <c:pt idx="15">
                  <c:v>2021.5453961133771</c:v>
                </c:pt>
                <c:pt idx="16">
                  <c:v>1068.5046002402676</c:v>
                </c:pt>
                <c:pt idx="17">
                  <c:v>1032.9986418932153</c:v>
                </c:pt>
                <c:pt idx="18">
                  <c:v>1213.5541198333488</c:v>
                </c:pt>
                <c:pt idx="19">
                  <c:v>1373.9377142498188</c:v>
                </c:pt>
                <c:pt idx="20">
                  <c:v>1432.0849107966201</c:v>
                </c:pt>
                <c:pt idx="21">
                  <c:v>1572.456703361398</c:v>
                </c:pt>
                <c:pt idx="22">
                  <c:v>1571.2950329692189</c:v>
                </c:pt>
                <c:pt idx="23">
                  <c:v>1558.5074476299444</c:v>
                </c:pt>
                <c:pt idx="24">
                  <c:v>1727.8720977752537</c:v>
                </c:pt>
                <c:pt idx="25">
                  <c:v>1831.0019118089363</c:v>
                </c:pt>
                <c:pt idx="26">
                  <c:v>2238.8536438870683</c:v>
                </c:pt>
                <c:pt idx="27">
                  <c:v>2595.0225225598087</c:v>
                </c:pt>
                <c:pt idx="28">
                  <c:v>2828.1301721949403</c:v>
                </c:pt>
                <c:pt idx="29">
                  <c:v>3016.2243477474476</c:v>
                </c:pt>
                <c:pt idx="30">
                  <c:v>3247.3169868687492</c:v>
                </c:pt>
                <c:pt idx="31">
                  <c:v>3198.5486721983152</c:v>
                </c:pt>
                <c:pt idx="32">
                  <c:v>3375.1663408156842</c:v>
                </c:pt>
                <c:pt idx="33">
                  <c:v>3579.8658837821326</c:v>
                </c:pt>
                <c:pt idx="34">
                  <c:v>3653.552719458115</c:v>
                </c:pt>
                <c:pt idx="35">
                  <c:v>3772.8700115543411</c:v>
                </c:pt>
                <c:pt idx="36">
                  <c:v>3944.7376127720868</c:v>
                </c:pt>
                <c:pt idx="37">
                  <c:v>4024.651899980423</c:v>
                </c:pt>
                <c:pt idx="38">
                  <c:v>4129.6327907362183</c:v>
                </c:pt>
                <c:pt idx="39">
                  <c:v>4385.3907192800871</c:v>
                </c:pt>
                <c:pt idx="40">
                  <c:v>4654.8248220027599</c:v>
                </c:pt>
                <c:pt idx="41">
                  <c:v>5201.5140947196069</c:v>
                </c:pt>
                <c:pt idx="42">
                  <c:v>6071.7892434757368</c:v>
                </c:pt>
                <c:pt idx="43">
                  <c:v>6859.079201505735</c:v>
                </c:pt>
                <c:pt idx="44">
                  <c:v>6760.4780256689492</c:v>
                </c:pt>
                <c:pt idx="45">
                  <c:v>8141.9135985647481</c:v>
                </c:pt>
                <c:pt idx="46">
                  <c:v>9121.9317975026497</c:v>
                </c:pt>
                <c:pt idx="47">
                  <c:v>9913.2107079546859</c:v>
                </c:pt>
                <c:pt idx="48">
                  <c:v>10490.080647635072</c:v>
                </c:pt>
                <c:pt idx="49">
                  <c:v>10547.151848372074</c:v>
                </c:pt>
                <c:pt idx="50">
                  <c:v>11299.136177043923</c:v>
                </c:pt>
                <c:pt idx="51">
                  <c:v>11666.456612605218</c:v>
                </c:pt>
                <c:pt idx="52">
                  <c:v>11752.54360172849</c:v>
                </c:pt>
                <c:pt idx="53">
                  <c:v>12026.547533733288</c:v>
                </c:pt>
              </c:numCache>
            </c:numRef>
          </c:val>
          <c:smooth val="0"/>
        </c:ser>
        <c:ser>
          <c:idx val="2"/>
          <c:order val="2"/>
          <c:tx>
            <c:strRef>
              <c:f>'[API_NY.GDP.PCAP.CD_DS2_es_excel_v2_42459 (1).xls]Hoja1'!$B$5</c:f>
              <c:strCache>
                <c:ptCount val="1"/>
                <c:pt idx="0">
                  <c:v>ALC</c:v>
                </c:pt>
              </c:strCache>
            </c:strRef>
          </c:tx>
          <c:spPr>
            <a:ln w="50800">
              <a:solidFill>
                <a:srgbClr val="FF0000"/>
              </a:solidFill>
            </a:ln>
          </c:spPr>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(1).xls]Hoja1'!$C$5:$BD$5</c:f>
              <c:numCache>
                <c:formatCode>_(* #,##0.00_);_(* \(#,##0.00\);_(* "-"??_);_(@_)</c:formatCode>
                <c:ptCount val="54"/>
                <c:pt idx="0">
                  <c:v>470.27448013582233</c:v>
                </c:pt>
                <c:pt idx="1">
                  <c:v>502.45559392348298</c:v>
                </c:pt>
                <c:pt idx="2">
                  <c:v>502.55797614924211</c:v>
                </c:pt>
                <c:pt idx="3">
                  <c:v>527.69109053967645</c:v>
                </c:pt>
                <c:pt idx="4">
                  <c:v>576.30555128673905</c:v>
                </c:pt>
                <c:pt idx="5">
                  <c:v>612.07834749147946</c:v>
                </c:pt>
                <c:pt idx="6">
                  <c:v>667.40655459109155</c:v>
                </c:pt>
                <c:pt idx="7">
                  <c:v>731.88452020582247</c:v>
                </c:pt>
                <c:pt idx="8">
                  <c:v>936.05511635868561</c:v>
                </c:pt>
                <c:pt idx="9">
                  <c:v>1188.2615705997439</c:v>
                </c:pt>
                <c:pt idx="10">
                  <c:v>1215.7039627828728</c:v>
                </c:pt>
                <c:pt idx="11">
                  <c:v>1319.8917632760692</c:v>
                </c:pt>
                <c:pt idx="12">
                  <c:v>1418.0929849164709</c:v>
                </c:pt>
                <c:pt idx="13">
                  <c:v>1574.1653864886828</c:v>
                </c:pt>
                <c:pt idx="14">
                  <c:v>1835.3203298292171</c:v>
                </c:pt>
                <c:pt idx="15">
                  <c:v>2161.969603619696</c:v>
                </c:pt>
                <c:pt idx="16">
                  <c:v>2438.9001312178661</c:v>
                </c:pt>
                <c:pt idx="17">
                  <c:v>2226.2798803126311</c:v>
                </c:pt>
                <c:pt idx="18">
                  <c:v>1920.6313174831569</c:v>
                </c:pt>
                <c:pt idx="19">
                  <c:v>1898.7758302078505</c:v>
                </c:pt>
                <c:pt idx="20">
                  <c:v>1915.8475220908351</c:v>
                </c:pt>
                <c:pt idx="21">
                  <c:v>1891.2498776766431</c:v>
                </c:pt>
                <c:pt idx="22">
                  <c:v>1957.4830404941501</c:v>
                </c:pt>
                <c:pt idx="23">
                  <c:v>2164.9291667622169</c:v>
                </c:pt>
                <c:pt idx="24">
                  <c:v>2319.05194759695</c:v>
                </c:pt>
                <c:pt idx="25">
                  <c:v>2665.2905151760569</c:v>
                </c:pt>
                <c:pt idx="26">
                  <c:v>3220.1818658387665</c:v>
                </c:pt>
                <c:pt idx="27">
                  <c:v>2989.9615472887249</c:v>
                </c:pt>
                <c:pt idx="28">
                  <c:v>3379.4206851057402</c:v>
                </c:pt>
                <c:pt idx="29">
                  <c:v>3796.352939822953</c:v>
                </c:pt>
                <c:pt idx="30">
                  <c:v>3981.4039488939266</c:v>
                </c:pt>
                <c:pt idx="31">
                  <c:v>4238.5620701793814</c:v>
                </c:pt>
                <c:pt idx="32">
                  <c:v>4573.2159859738922</c:v>
                </c:pt>
                <c:pt idx="33">
                  <c:v>4543.3602244382</c:v>
                </c:pt>
                <c:pt idx="34">
                  <c:v>4037.9954582580403</c:v>
                </c:pt>
                <c:pt idx="35">
                  <c:v>4389.8016517999085</c:v>
                </c:pt>
                <c:pt idx="36">
                  <c:v>4235.0133338255073</c:v>
                </c:pt>
                <c:pt idx="37">
                  <c:v>3748.7390331701395</c:v>
                </c:pt>
                <c:pt idx="38">
                  <c:v>3779.7113035955276</c:v>
                </c:pt>
                <c:pt idx="39">
                  <c:v>4300.408949910161</c:v>
                </c:pt>
                <c:pt idx="40">
                  <c:v>5134.447775518438</c:v>
                </c:pt>
                <c:pt idx="41">
                  <c:v>5946.1302271973873</c:v>
                </c:pt>
                <c:pt idx="42">
                  <c:v>6922.3675914502337</c:v>
                </c:pt>
                <c:pt idx="43">
                  <c:v>7951.5283890287392</c:v>
                </c:pt>
                <c:pt idx="44">
                  <c:v>7386.9538257099439</c:v>
                </c:pt>
                <c:pt idx="45">
                  <c:v>9058.3302195466822</c:v>
                </c:pt>
                <c:pt idx="46">
                  <c:v>10184.852616003653</c:v>
                </c:pt>
                <c:pt idx="47">
                  <c:v>10177.562965118515</c:v>
                </c:pt>
                <c:pt idx="48">
                  <c:v>10316.488817992165</c:v>
                </c:pt>
                <c:pt idx="49">
                  <c:v>10405.484299280217</c:v>
                </c:pt>
                <c:pt idx="50">
                  <c:v>8856.9288168001403</c:v>
                </c:pt>
                <c:pt idx="51">
                  <c:v>8561.8753581547535</c:v>
                </c:pt>
                <c:pt idx="52">
                  <c:v>9397.6207091235847</c:v>
                </c:pt>
                <c:pt idx="53">
                  <c:v>9023.5048233947691</c:v>
                </c:pt>
              </c:numCache>
            </c:numRef>
          </c:val>
          <c:smooth val="0"/>
        </c:ser>
        <c:ser>
          <c:idx val="3"/>
          <c:order val="3"/>
          <c:tx>
            <c:strRef>
              <c:f>'[API_NY.GDP.PCAP.CD_DS2_es_excel_v2_42459 (1).xls]Hoja1'!$B$6</c:f>
              <c:strCache>
                <c:ptCount val="1"/>
                <c:pt idx="0">
                  <c:v>GTM</c:v>
                </c:pt>
              </c:strCache>
            </c:strRef>
          </c:tx>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(1).xls]Hoja1'!$C$6:$BD$6</c:f>
              <c:numCache>
                <c:formatCode>_(* #,##0.00_);_(* \(#,##0.00\);_(* "-"??_);_(@_)</c:formatCode>
                <c:ptCount val="54"/>
                <c:pt idx="0">
                  <c:v>273.40401370428992</c:v>
                </c:pt>
                <c:pt idx="1">
                  <c:v>277.41024461052757</c:v>
                </c:pt>
                <c:pt idx="2">
                  <c:v>281.65280493058088</c:v>
                </c:pt>
                <c:pt idx="3">
                  <c:v>303.20345130435845</c:v>
                </c:pt>
                <c:pt idx="4">
                  <c:v>313.85895777010455</c:v>
                </c:pt>
                <c:pt idx="5">
                  <c:v>338.6820430211576</c:v>
                </c:pt>
                <c:pt idx="6">
                  <c:v>343.36248892825512</c:v>
                </c:pt>
                <c:pt idx="7">
                  <c:v>353.66091133870918</c:v>
                </c:pt>
                <c:pt idx="8">
                  <c:v>420.86779817610858</c:v>
                </c:pt>
                <c:pt idx="9">
                  <c:v>504.33046240636224</c:v>
                </c:pt>
                <c:pt idx="10">
                  <c:v>566.68544271688199</c:v>
                </c:pt>
                <c:pt idx="11">
                  <c:v>661.48789840729501</c:v>
                </c:pt>
                <c:pt idx="12">
                  <c:v>810.0638886967381</c:v>
                </c:pt>
                <c:pt idx="13">
                  <c:v>875.49502401676614</c:v>
                </c:pt>
                <c:pt idx="14">
                  <c:v>971.35650904956208</c:v>
                </c:pt>
                <c:pt idx="15">
                  <c:v>1081.7250430049787</c:v>
                </c:pt>
                <c:pt idx="16">
                  <c:v>1152.8178040331679</c:v>
                </c:pt>
                <c:pt idx="17">
                  <c:v>1138.759740759383</c:v>
                </c:pt>
                <c:pt idx="18">
                  <c:v>1153.2376795992391</c:v>
                </c:pt>
                <c:pt idx="19">
                  <c:v>1177.4364510698074</c:v>
                </c:pt>
                <c:pt idx="20">
                  <c:v>1179.8035556727161</c:v>
                </c:pt>
                <c:pt idx="21">
                  <c:v>857.00946696654262</c:v>
                </c:pt>
                <c:pt idx="22">
                  <c:v>820.038346551519</c:v>
                </c:pt>
                <c:pt idx="23">
                  <c:v>886.80082718297342</c:v>
                </c:pt>
                <c:pt idx="24">
                  <c:v>929.31405853682156</c:v>
                </c:pt>
                <c:pt idx="25">
                  <c:v>825.80738809737784</c:v>
                </c:pt>
                <c:pt idx="26">
                  <c:v>991.8622727277799</c:v>
                </c:pt>
                <c:pt idx="27">
                  <c:v>1075.4282171785292</c:v>
                </c:pt>
                <c:pt idx="28">
                  <c:v>1147.0264349739941</c:v>
                </c:pt>
                <c:pt idx="29">
                  <c:v>1276.3327268393007</c:v>
                </c:pt>
                <c:pt idx="30">
                  <c:v>1408.0242034436617</c:v>
                </c:pt>
                <c:pt idx="31">
                  <c:v>1472.2753430145317</c:v>
                </c:pt>
                <c:pt idx="32">
                  <c:v>1633.9662245822981</c:v>
                </c:pt>
                <c:pt idx="33">
                  <c:v>1742.0838236771947</c:v>
                </c:pt>
                <c:pt idx="34">
                  <c:v>1608.6840861065002</c:v>
                </c:pt>
                <c:pt idx="35">
                  <c:v>1655.5877302334748</c:v>
                </c:pt>
                <c:pt idx="36">
                  <c:v>1568.376308731368</c:v>
                </c:pt>
                <c:pt idx="37">
                  <c:v>1701.7714911845326</c:v>
                </c:pt>
                <c:pt idx="38">
                  <c:v>1753.3494711586168</c:v>
                </c:pt>
                <c:pt idx="39">
                  <c:v>1872.7370829884044</c:v>
                </c:pt>
                <c:pt idx="40">
                  <c:v>2077.8343804145411</c:v>
                </c:pt>
                <c:pt idx="41">
                  <c:v>2256.5650499510566</c:v>
                </c:pt>
                <c:pt idx="42">
                  <c:v>2489.9483848530431</c:v>
                </c:pt>
                <c:pt idx="43">
                  <c:v>2794.2137875694525</c:v>
                </c:pt>
                <c:pt idx="44">
                  <c:v>2635.7487480063892</c:v>
                </c:pt>
                <c:pt idx="45">
                  <c:v>2825.5190291355452</c:v>
                </c:pt>
                <c:pt idx="46">
                  <c:v>3187.8662025197073</c:v>
                </c:pt>
                <c:pt idx="47">
                  <c:v>3299.6656047736715</c:v>
                </c:pt>
                <c:pt idx="48">
                  <c:v>3452.9216789505072</c:v>
                </c:pt>
                <c:pt idx="49">
                  <c:v>3687.8369511889268</c:v>
                </c:pt>
                <c:pt idx="50">
                  <c:v>3923.5733436471273</c:v>
                </c:pt>
                <c:pt idx="51">
                  <c:v>4140.5900641452545</c:v>
                </c:pt>
                <c:pt idx="52">
                  <c:v>4470.610798497878</c:v>
                </c:pt>
                <c:pt idx="53">
                  <c:v>4549.0100811072098</c:v>
                </c:pt>
              </c:numCache>
            </c:numRef>
          </c:val>
          <c:smooth val="0"/>
        </c:ser>
        <c:ser>
          <c:idx val="4"/>
          <c:order val="4"/>
          <c:tx>
            <c:strRef>
              <c:f>'[API_NY.GDP.PCAP.CD_DS2_es_excel_v2_42459 (1).xls]Hoja1'!$B$7</c:f>
              <c:strCache>
                <c:ptCount val="1"/>
                <c:pt idx="0">
                  <c:v>SLV</c:v>
                </c:pt>
              </c:strCache>
            </c:strRef>
          </c:tx>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(1).xls]Hoja1'!$C$7:$BD$7</c:f>
              <c:numCache>
                <c:formatCode>_(* #,##0.00_);_(* \(#,##0.00\);_(* "-"??_);_(@_)</c:formatCode>
                <c:ptCount val="54"/>
                <c:pt idx="0">
                  <c:v>274.17500256925831</c:v>
                </c:pt>
                <c:pt idx="1">
                  <c:v>282.18990440662157</c:v>
                </c:pt>
                <c:pt idx="2">
                  <c:v>288.18707539123864</c:v>
                </c:pt>
                <c:pt idx="3">
                  <c:v>290.02560299446469</c:v>
                </c:pt>
                <c:pt idx="4">
                  <c:v>293.38762337013867</c:v>
                </c:pt>
                <c:pt idx="5">
                  <c:v>308.43970217812472</c:v>
                </c:pt>
                <c:pt idx="6">
                  <c:v>314.6157659601613</c:v>
                </c:pt>
                <c:pt idx="7">
                  <c:v>326.76985469741356</c:v>
                </c:pt>
                <c:pt idx="8">
                  <c:v>363.82991067712339</c:v>
                </c:pt>
                <c:pt idx="9">
                  <c:v>410.28899627117477</c:v>
                </c:pt>
                <c:pt idx="10">
                  <c:v>453.49212408525108</c:v>
                </c:pt>
                <c:pt idx="11">
                  <c:v>548.15279663199692</c:v>
                </c:pt>
                <c:pt idx="12">
                  <c:v>678.03816471197831</c:v>
                </c:pt>
                <c:pt idx="13">
                  <c:v>706.61613965335152</c:v>
                </c:pt>
                <c:pt idx="14">
                  <c:v>767.7989035560721</c:v>
                </c:pt>
                <c:pt idx="15">
                  <c:v>778.44817859814145</c:v>
                </c:pt>
                <c:pt idx="16">
                  <c:v>736.59067316651681</c:v>
                </c:pt>
                <c:pt idx="17">
                  <c:v>717.54373891895671</c:v>
                </c:pt>
                <c:pt idx="18">
                  <c:v>729.73886223226748</c:v>
                </c:pt>
                <c:pt idx="19">
                  <c:v>751.72594736026326</c:v>
                </c:pt>
                <c:pt idx="20">
                  <c:v>769.80295158388799</c:v>
                </c:pt>
                <c:pt idx="21">
                  <c:v>753.98038036629282</c:v>
                </c:pt>
                <c:pt idx="22">
                  <c:v>781.05908254838596</c:v>
                </c:pt>
                <c:pt idx="23">
                  <c:v>816.21982383952229</c:v>
                </c:pt>
                <c:pt idx="24">
                  <c:v>840.71330588266517</c:v>
                </c:pt>
                <c:pt idx="25">
                  <c:v>914.13092745416725</c:v>
                </c:pt>
                <c:pt idx="26">
                  <c:v>983.18003188949581</c:v>
                </c:pt>
                <c:pt idx="27">
                  <c:v>1073.3110451500031</c:v>
                </c:pt>
                <c:pt idx="28">
                  <c:v>1216.7010625852727</c:v>
                </c:pt>
                <c:pt idx="29">
                  <c:v>1380.7076298665982</c:v>
                </c:pt>
                <c:pt idx="30">
                  <c:v>1585.1094588352339</c:v>
                </c:pt>
                <c:pt idx="31">
                  <c:v>1684.7859853657453</c:v>
                </c:pt>
                <c:pt idx="32">
                  <c:v>1778.8375757272008</c:v>
                </c:pt>
                <c:pt idx="33">
                  <c:v>1886.3596403096715</c:v>
                </c:pt>
                <c:pt idx="34">
                  <c:v>1930.6234929029781</c:v>
                </c:pt>
                <c:pt idx="35">
                  <c:v>2001.538009244666</c:v>
                </c:pt>
                <c:pt idx="36">
                  <c:v>2072.2998424499656</c:v>
                </c:pt>
                <c:pt idx="37">
                  <c:v>2124.1028886291761</c:v>
                </c:pt>
                <c:pt idx="38">
                  <c:v>2209.4965079694507</c:v>
                </c:pt>
                <c:pt idx="39">
                  <c:v>2278.4318429057289</c:v>
                </c:pt>
                <c:pt idx="40">
                  <c:v>2428.5695118886379</c:v>
                </c:pt>
                <c:pt idx="41">
                  <c:v>2631.82041514301</c:v>
                </c:pt>
                <c:pt idx="42">
                  <c:v>2786.1579217171839</c:v>
                </c:pt>
                <c:pt idx="43">
                  <c:v>2933.3950556479344</c:v>
                </c:pt>
                <c:pt idx="44">
                  <c:v>2858.4789805780943</c:v>
                </c:pt>
                <c:pt idx="45">
                  <c:v>2983.2297709769355</c:v>
                </c:pt>
                <c:pt idx="46">
                  <c:v>3266.0104518620515</c:v>
                </c:pt>
                <c:pt idx="47">
                  <c:v>3428.4103859569923</c:v>
                </c:pt>
                <c:pt idx="48">
                  <c:v>3509.5314926261594</c:v>
                </c:pt>
                <c:pt idx="49">
                  <c:v>3589.040604098916</c:v>
                </c:pt>
                <c:pt idx="50">
                  <c:v>3705.5779459817709</c:v>
                </c:pt>
                <c:pt idx="51">
                  <c:v>3800.1221810144925</c:v>
                </c:pt>
                <c:pt idx="52">
                  <c:v>3902.2376216359053</c:v>
                </c:pt>
                <c:pt idx="53">
                  <c:v>4058.2446520216349</c:v>
                </c:pt>
              </c:numCache>
            </c:numRef>
          </c:val>
          <c:smooth val="0"/>
        </c:ser>
        <c:ser>
          <c:idx val="5"/>
          <c:order val="5"/>
          <c:tx>
            <c:strRef>
              <c:f>'[API_NY.GDP.PCAP.CD_DS2_es_excel_v2_42459 (1).xls]Hoja1'!$B$8</c:f>
              <c:strCache>
                <c:ptCount val="1"/>
                <c:pt idx="0">
                  <c:v>HND</c:v>
                </c:pt>
              </c:strCache>
            </c:strRef>
          </c:tx>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(1).xls]Hoja1'!$C$8:$BD$8</c:f>
              <c:numCache>
                <c:formatCode>_(* #,##0.00_);_(* \(#,##0.00\);_(* "-"??_);_(@_)</c:formatCode>
                <c:ptCount val="54"/>
                <c:pt idx="0">
                  <c:v>216.81447049571295</c:v>
                </c:pt>
                <c:pt idx="1">
                  <c:v>227.74114492983486</c:v>
                </c:pt>
                <c:pt idx="2">
                  <c:v>240.54713312138159</c:v>
                </c:pt>
                <c:pt idx="3">
                  <c:v>252.58451994296931</c:v>
                </c:pt>
                <c:pt idx="4">
                  <c:v>253.26891279777578</c:v>
                </c:pt>
                <c:pt idx="5">
                  <c:v>266.13621020564267</c:v>
                </c:pt>
                <c:pt idx="6">
                  <c:v>261.24655706700526</c:v>
                </c:pt>
                <c:pt idx="7">
                  <c:v>278.61501266605438</c:v>
                </c:pt>
                <c:pt idx="8">
                  <c:v>307.34366142818311</c:v>
                </c:pt>
                <c:pt idx="9">
                  <c:v>338.15599238895686</c:v>
                </c:pt>
                <c:pt idx="10">
                  <c:v>356.45728395406269</c:v>
                </c:pt>
                <c:pt idx="11">
                  <c:v>414.62314046282148</c:v>
                </c:pt>
                <c:pt idx="12">
                  <c:v>497.93829084428802</c:v>
                </c:pt>
                <c:pt idx="13">
                  <c:v>895.64979944865877</c:v>
                </c:pt>
                <c:pt idx="14">
                  <c:v>993.72744771205168</c:v>
                </c:pt>
                <c:pt idx="15">
                  <c:v>1078.8088793663653</c:v>
                </c:pt>
                <c:pt idx="16">
                  <c:v>1066.1695856357728</c:v>
                </c:pt>
                <c:pt idx="17">
                  <c:v>1090.9987944711122</c:v>
                </c:pt>
                <c:pt idx="18">
                  <c:v>1110.4778664235221</c:v>
                </c:pt>
                <c:pt idx="19">
                  <c:v>1183.0270686589367</c:v>
                </c:pt>
                <c:pt idx="20">
                  <c:v>1232.8713432047755</c:v>
                </c:pt>
                <c:pt idx="21">
                  <c:v>1287.4110306890691</c:v>
                </c:pt>
                <c:pt idx="22">
                  <c:v>1362.8863020247286</c:v>
                </c:pt>
                <c:pt idx="23">
                  <c:v>1262.0668808942326</c:v>
                </c:pt>
                <c:pt idx="24">
                  <c:v>1128.2826853620861</c:v>
                </c:pt>
                <c:pt idx="25">
                  <c:v>993.48305270446906</c:v>
                </c:pt>
                <c:pt idx="26">
                  <c:v>911.75551805734813</c:v>
                </c:pt>
                <c:pt idx="27">
                  <c:v>942.61276499218513</c:v>
                </c:pt>
                <c:pt idx="28">
                  <c:v>913.30230856499122</c:v>
                </c:pt>
                <c:pt idx="29">
                  <c:v>836.60373874429047</c:v>
                </c:pt>
                <c:pt idx="30">
                  <c:v>936.66699805146106</c:v>
                </c:pt>
                <c:pt idx="31">
                  <c:v>887.69336781612583</c:v>
                </c:pt>
                <c:pt idx="32">
                  <c:v>948.95555504667266</c:v>
                </c:pt>
                <c:pt idx="33">
                  <c:v>1023.4605692745582</c:v>
                </c:pt>
                <c:pt idx="34">
                  <c:v>1002.7151976898349</c:v>
                </c:pt>
                <c:pt idx="35">
                  <c:v>1080.4621286624504</c:v>
                </c:pt>
                <c:pt idx="36">
                  <c:v>1120.5533386016007</c:v>
                </c:pt>
                <c:pt idx="37">
                  <c:v>1122.0635749571304</c:v>
                </c:pt>
                <c:pt idx="38">
                  <c:v>1145.4991930384385</c:v>
                </c:pt>
                <c:pt idx="39">
                  <c:v>1204.4798898854456</c:v>
                </c:pt>
                <c:pt idx="40">
                  <c:v>1296.6948216364631</c:v>
                </c:pt>
                <c:pt idx="41">
                  <c:v>1420.1336330385666</c:v>
                </c:pt>
                <c:pt idx="42">
                  <c:v>1572.064501712546</c:v>
                </c:pt>
                <c:pt idx="43">
                  <c:v>1727.8292146456574</c:v>
                </c:pt>
                <c:pt idx="44">
                  <c:v>1777.2711691276997</c:v>
                </c:pt>
                <c:pt idx="45">
                  <c:v>1891.1573953534594</c:v>
                </c:pt>
                <c:pt idx="46">
                  <c:v>2073.9039575715051</c:v>
                </c:pt>
                <c:pt idx="47">
                  <c:v>2129.5216979882671</c:v>
                </c:pt>
                <c:pt idx="48">
                  <c:v>2088.0979440372448</c:v>
                </c:pt>
                <c:pt idx="49">
                  <c:v>2190.6507151254868</c:v>
                </c:pt>
                <c:pt idx="50">
                  <c:v>2286.2000387460753</c:v>
                </c:pt>
                <c:pt idx="51">
                  <c:v>2326.2970273429296</c:v>
                </c:pt>
                <c:pt idx="52">
                  <c:v>2432.9353638195989</c:v>
                </c:pt>
                <c:pt idx="53">
                  <c:v>2482.7302062657318</c:v>
                </c:pt>
              </c:numCache>
            </c:numRef>
          </c:val>
          <c:smooth val="0"/>
        </c:ser>
        <c:ser>
          <c:idx val="6"/>
          <c:order val="6"/>
          <c:tx>
            <c:strRef>
              <c:f>'[API_NY.GDP.PCAP.CD_DS2_es_excel_v2_42459 (1).xls]Hoja1'!$B$9</c:f>
              <c:strCache>
                <c:ptCount val="1"/>
                <c:pt idx="0">
                  <c:v>NIC</c:v>
                </c:pt>
              </c:strCache>
            </c:strRef>
          </c:tx>
          <c:spPr>
            <a:ln>
              <a:solidFill>
                <a:srgbClr val="FFFF00"/>
              </a:solidFill>
            </a:ln>
          </c:spPr>
          <c:marker>
            <c:symbol val="none"/>
          </c:marker>
          <c:cat>
            <c:strRef>
              <c:f>'[API_NY.GDP.PCAP.CD_DS2_es_excel_v2_42459 (1).xls]Hoja1'!$C$2:$BD$2</c:f>
              <c:strCache>
                <c:ptCount val="5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strCache>
            </c:strRef>
          </c:cat>
          <c:val>
            <c:numRef>
              <c:f>'[API_NY.GDP.PCAP.CD_DS2_es_excel_v2_42459 (1).xls]Hoja1'!$C$9:$BD$9</c:f>
              <c:numCache>
                <c:formatCode>_(* #,##0.00_);_(* \(#,##0.00\);_(* "-"??_);_(@_)</c:formatCode>
                <c:ptCount val="54"/>
                <c:pt idx="0">
                  <c:v>273.90643810649141</c:v>
                </c:pt>
                <c:pt idx="1">
                  <c:v>284.55828958674959</c:v>
                </c:pt>
                <c:pt idx="2">
                  <c:v>299.08161601853084</c:v>
                </c:pt>
                <c:pt idx="3">
                  <c:v>307.2917569187328</c:v>
                </c:pt>
                <c:pt idx="4">
                  <c:v>320.42932724469898</c:v>
                </c:pt>
                <c:pt idx="5">
                  <c:v>322.70163554962249</c:v>
                </c:pt>
                <c:pt idx="6">
                  <c:v>333.11480100017349</c:v>
                </c:pt>
                <c:pt idx="7">
                  <c:v>344.25420499692564</c:v>
                </c:pt>
                <c:pt idx="8">
                  <c:v>414.43584186752645</c:v>
                </c:pt>
                <c:pt idx="9">
                  <c:v>558.86369596068846</c:v>
                </c:pt>
                <c:pt idx="10">
                  <c:v>566.62256846104287</c:v>
                </c:pt>
                <c:pt idx="11">
                  <c:v>638.30371130162428</c:v>
                </c:pt>
                <c:pt idx="12">
                  <c:v>750.24796961952586</c:v>
                </c:pt>
                <c:pt idx="13">
                  <c:v>695.97851361485982</c:v>
                </c:pt>
                <c:pt idx="14">
                  <c:v>481.75846047925046</c:v>
                </c:pt>
                <c:pt idx="15">
                  <c:v>670.44392255145829</c:v>
                </c:pt>
                <c:pt idx="16">
                  <c:v>728.62741125369769</c:v>
                </c:pt>
                <c:pt idx="17">
                  <c:v>713.48116396888111</c:v>
                </c:pt>
                <c:pt idx="18">
                  <c:v>772.83523196207602</c:v>
                </c:pt>
                <c:pt idx="19">
                  <c:v>852.46707401141077</c:v>
                </c:pt>
                <c:pt idx="20">
                  <c:v>718.6853821840848</c:v>
                </c:pt>
                <c:pt idx="21">
                  <c:v>754.80316099133302</c:v>
                </c:pt>
                <c:pt idx="22">
                  <c:v>985.04803285968853</c:v>
                </c:pt>
                <c:pt idx="23">
                  <c:v>658.46140222905615</c:v>
                </c:pt>
                <c:pt idx="24">
                  <c:v>248.14968601370663</c:v>
                </c:pt>
                <c:pt idx="25">
                  <c:v>241.87647004144975</c:v>
                </c:pt>
                <c:pt idx="26">
                  <c:v>348.86476881243379</c:v>
                </c:pt>
                <c:pt idx="27">
                  <c:v>410.76757264042351</c:v>
                </c:pt>
                <c:pt idx="28">
                  <c:v>393.60345751851776</c:v>
                </c:pt>
                <c:pt idx="29">
                  <c:v>847.37443184931522</c:v>
                </c:pt>
                <c:pt idx="30">
                  <c:v>890.00544905243453</c:v>
                </c:pt>
                <c:pt idx="31">
                  <c:v>908.63250647485097</c:v>
                </c:pt>
                <c:pt idx="32">
                  <c:v>909.33592705978708</c:v>
                </c:pt>
                <c:pt idx="33">
                  <c:v>943.92189559582459</c:v>
                </c:pt>
                <c:pt idx="34">
                  <c:v>972.88698841974258</c:v>
                </c:pt>
                <c:pt idx="35">
                  <c:v>1007.5014286172336</c:v>
                </c:pt>
                <c:pt idx="36">
                  <c:v>1034.5515879148636</c:v>
                </c:pt>
                <c:pt idx="37">
                  <c:v>1000.9359476054885</c:v>
                </c:pt>
                <c:pt idx="38">
                  <c:v>1005.7324734345414</c:v>
                </c:pt>
                <c:pt idx="39">
                  <c:v>1080.2681122222959</c:v>
                </c:pt>
                <c:pt idx="40">
                  <c:v>1162.290112549591</c:v>
                </c:pt>
                <c:pt idx="41">
                  <c:v>1226.6888530936235</c:v>
                </c:pt>
                <c:pt idx="42">
                  <c:v>1327.9614295493111</c:v>
                </c:pt>
                <c:pt idx="43">
                  <c:v>1499.2620718301869</c:v>
                </c:pt>
                <c:pt idx="44">
                  <c:v>1444.3751790375793</c:v>
                </c:pt>
                <c:pt idx="45">
                  <c:v>1503.8675441756959</c:v>
                </c:pt>
                <c:pt idx="46">
                  <c:v>1655.810963159797</c:v>
                </c:pt>
                <c:pt idx="47">
                  <c:v>1760.4605696105584</c:v>
                </c:pt>
                <c:pt idx="48">
                  <c:v>1811.63803574901</c:v>
                </c:pt>
                <c:pt idx="49">
                  <c:v>1934.0640109946858</c:v>
                </c:pt>
                <c:pt idx="50">
                  <c:v>2049.851415462439</c:v>
                </c:pt>
                <c:pt idx="51">
                  <c:v>2107.574237691832</c:v>
                </c:pt>
                <c:pt idx="52">
                  <c:v>2168.1912399796274</c:v>
                </c:pt>
                <c:pt idx="53">
                  <c:v>2028.8968905735078</c:v>
                </c:pt>
              </c:numCache>
            </c:numRef>
          </c:val>
          <c:smooth val="0"/>
        </c:ser>
        <c:dLbls>
          <c:showLegendKey val="0"/>
          <c:showVal val="0"/>
          <c:showCatName val="0"/>
          <c:showSerName val="0"/>
          <c:showPercent val="0"/>
          <c:showBubbleSize val="0"/>
        </c:dLbls>
        <c:marker val="1"/>
        <c:smooth val="0"/>
        <c:axId val="39700480"/>
        <c:axId val="39744576"/>
      </c:lineChart>
      <c:catAx>
        <c:axId val="39700480"/>
        <c:scaling>
          <c:orientation val="minMax"/>
        </c:scaling>
        <c:delete val="0"/>
        <c:axPos val="b"/>
        <c:majorTickMark val="out"/>
        <c:minorTickMark val="none"/>
        <c:tickLblPos val="nextTo"/>
        <c:txPr>
          <a:bodyPr rot="-5400000" vert="horz"/>
          <a:lstStyle/>
          <a:p>
            <a:pPr>
              <a:defRPr sz="1200"/>
            </a:pPr>
            <a:endParaRPr lang="es-CR"/>
          </a:p>
        </c:txPr>
        <c:crossAx val="39744576"/>
        <c:crosses val="autoZero"/>
        <c:auto val="1"/>
        <c:lblAlgn val="ctr"/>
        <c:lblOffset val="100"/>
        <c:noMultiLvlLbl val="0"/>
      </c:catAx>
      <c:valAx>
        <c:axId val="39744576"/>
        <c:scaling>
          <c:orientation val="minMax"/>
        </c:scaling>
        <c:delete val="0"/>
        <c:axPos val="l"/>
        <c:majorGridlines/>
        <c:numFmt formatCode="_(* #,##0.00_);_(* \(#,##0.00\);_(* &quot;-&quot;??_);_(@_)" sourceLinked="1"/>
        <c:majorTickMark val="out"/>
        <c:minorTickMark val="none"/>
        <c:tickLblPos val="nextTo"/>
        <c:crossAx val="39700480"/>
        <c:crosses val="autoZero"/>
        <c:crossBetween val="between"/>
      </c:valAx>
    </c:plotArea>
    <c:legend>
      <c:legendPos val="r"/>
      <c:layout/>
      <c:overlay val="0"/>
    </c:legend>
    <c:plotVisOnly val="1"/>
    <c:dispBlanksAs val="gap"/>
    <c:showDLblsOverMax val="0"/>
  </c:chart>
  <c:spPr>
    <a:ln>
      <a:solidFill>
        <a:srgbClr val="F8F8F8">
          <a:lumMod val="25000"/>
        </a:srgbClr>
      </a:solidFill>
    </a:ln>
  </c:spPr>
  <c:txPr>
    <a:bodyPr/>
    <a:lstStyle/>
    <a:p>
      <a:pPr>
        <a:defRPr sz="1600">
          <a:latin typeface="Arial" pitchFamily="34" charset="0"/>
          <a:cs typeface="Arial" pitchFamily="34" charset="0"/>
        </a:defRPr>
      </a:pPr>
      <a:endParaRPr lang="es-C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3"/>
            <c:invertIfNegative val="0"/>
            <c:bubble3D val="0"/>
            <c:spPr>
              <a:solidFill>
                <a:srgbClr val="FF0000"/>
              </a:solidFill>
            </c:spPr>
          </c:dPt>
          <c:cat>
            <c:strRef>
              <c:f>Hoja3!$B$3:$B$9</c:f>
              <c:strCache>
                <c:ptCount val="7"/>
                <c:pt idx="0">
                  <c:v>Costa Rica</c:v>
                </c:pt>
                <c:pt idx="1">
                  <c:v>El Salvador</c:v>
                </c:pt>
                <c:pt idx="2">
                  <c:v>Panamá</c:v>
                </c:pt>
                <c:pt idx="3">
                  <c:v>Centroamérica</c:v>
                </c:pt>
                <c:pt idx="4">
                  <c:v>Honduras</c:v>
                </c:pt>
                <c:pt idx="5">
                  <c:v>Nicaragua</c:v>
                </c:pt>
                <c:pt idx="6">
                  <c:v>Guatemala</c:v>
                </c:pt>
              </c:strCache>
            </c:strRef>
          </c:cat>
          <c:val>
            <c:numRef>
              <c:f>Hoja3!$C$3:$C$9</c:f>
              <c:numCache>
                <c:formatCode>General</c:formatCode>
                <c:ptCount val="7"/>
                <c:pt idx="0">
                  <c:v>216.08</c:v>
                </c:pt>
                <c:pt idx="1">
                  <c:v>165.77</c:v>
                </c:pt>
                <c:pt idx="2">
                  <c:v>127.94</c:v>
                </c:pt>
                <c:pt idx="3">
                  <c:v>110.07</c:v>
                </c:pt>
                <c:pt idx="4">
                  <c:v>105.16</c:v>
                </c:pt>
                <c:pt idx="5">
                  <c:v>87.59</c:v>
                </c:pt>
                <c:pt idx="6">
                  <c:v>64.459999999999994</c:v>
                </c:pt>
              </c:numCache>
            </c:numRef>
          </c:val>
        </c:ser>
        <c:dLbls>
          <c:dLblPos val="outEnd"/>
          <c:showLegendKey val="0"/>
          <c:showVal val="1"/>
          <c:showCatName val="0"/>
          <c:showSerName val="0"/>
          <c:showPercent val="0"/>
          <c:showBubbleSize val="0"/>
        </c:dLbls>
        <c:gapWidth val="150"/>
        <c:axId val="122877952"/>
        <c:axId val="106236736"/>
      </c:barChart>
      <c:catAx>
        <c:axId val="122877952"/>
        <c:scaling>
          <c:orientation val="minMax"/>
        </c:scaling>
        <c:delete val="0"/>
        <c:axPos val="b"/>
        <c:majorTickMark val="out"/>
        <c:minorTickMark val="none"/>
        <c:tickLblPos val="nextTo"/>
        <c:crossAx val="106236736"/>
        <c:crosses val="autoZero"/>
        <c:auto val="1"/>
        <c:lblAlgn val="ctr"/>
        <c:lblOffset val="100"/>
        <c:noMultiLvlLbl val="0"/>
      </c:catAx>
      <c:valAx>
        <c:axId val="106236736"/>
        <c:scaling>
          <c:orientation val="minMax"/>
        </c:scaling>
        <c:delete val="0"/>
        <c:axPos val="l"/>
        <c:majorGridlines/>
        <c:numFmt formatCode="General" sourceLinked="1"/>
        <c:majorTickMark val="out"/>
        <c:minorTickMark val="none"/>
        <c:tickLblPos val="nextTo"/>
        <c:crossAx val="122877952"/>
        <c:crosses val="autoZero"/>
        <c:crossBetween val="between"/>
      </c:valAx>
    </c:plotArea>
    <c:plotVisOnly val="1"/>
    <c:dispBlanksAs val="gap"/>
    <c:showDLblsOverMax val="0"/>
  </c:chart>
  <c:txPr>
    <a:bodyPr/>
    <a:lstStyle/>
    <a:p>
      <a:pPr>
        <a:defRPr sz="1400"/>
      </a:pPr>
      <a:endParaRPr lang="es-C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FFC000"/>
              </a:solidFill>
            </c:spPr>
          </c:dPt>
          <c:dPt>
            <c:idx val="1"/>
            <c:bubble3D val="0"/>
            <c:spPr>
              <a:solidFill>
                <a:srgbClr val="FF0000"/>
              </a:solidFill>
            </c:spPr>
          </c:dPt>
          <c:dPt>
            <c:idx val="2"/>
            <c:bubble3D val="0"/>
            <c:spPr>
              <a:solidFill>
                <a:schemeClr val="accent1">
                  <a:lumMod val="75000"/>
                </a:schemeClr>
              </a:solidFill>
            </c:spPr>
          </c:dPt>
          <c:dLbls>
            <c:dLbl>
              <c:idx val="0"/>
              <c:layout>
                <c:manualLayout>
                  <c:x val="-2.8469745571264027E-2"/>
                  <c:y val="-0.14057507987220452"/>
                </c:manualLayout>
              </c:layout>
              <c:dLblPos val="bestFit"/>
              <c:showLegendKey val="0"/>
              <c:showVal val="1"/>
              <c:showCatName val="0"/>
              <c:showSerName val="0"/>
              <c:showPercent val="0"/>
              <c:showBubbleSize val="0"/>
            </c:dLbl>
            <c:dLbl>
              <c:idx val="1"/>
              <c:layout>
                <c:manualLayout>
                  <c:x val="7.3546842725765171E-2"/>
                  <c:y val="5.9637912673056286E-2"/>
                </c:manualLayout>
              </c:layout>
              <c:dLblPos val="bestFit"/>
              <c:showLegendKey val="0"/>
              <c:showVal val="1"/>
              <c:showCatName val="0"/>
              <c:showSerName val="0"/>
              <c:showPercent val="0"/>
              <c:showBubbleSize val="0"/>
            </c:dLbl>
            <c:dLbl>
              <c:idx val="2"/>
              <c:layout>
                <c:manualLayout>
                  <c:x val="2.3724787976053284E-2"/>
                  <c:y val="0.11501597444089441"/>
                </c:manualLayout>
              </c:layout>
              <c:dLblPos val="bestFit"/>
              <c:showLegendKey val="0"/>
              <c:showVal val="1"/>
              <c:showCatName val="0"/>
              <c:showSerName val="0"/>
              <c:showPercent val="0"/>
              <c:showBubbleSize val="0"/>
            </c:dLbl>
            <c:dLbl>
              <c:idx val="3"/>
              <c:layout>
                <c:manualLayout>
                  <c:x val="-2.3724787976053281E-2"/>
                  <c:y val="1.2779552715654873E-2"/>
                </c:manualLayout>
              </c:layout>
              <c:dLblPos val="bestFit"/>
              <c:showLegendKey val="0"/>
              <c:showVal val="1"/>
              <c:showCatName val="0"/>
              <c:showSerName val="0"/>
              <c:showPercent val="0"/>
              <c:showBubbleSize val="0"/>
            </c:dLbl>
            <c:dLbl>
              <c:idx val="4"/>
              <c:layout>
                <c:manualLayout>
                  <c:x val="-4.9822054749711901E-2"/>
                  <c:y val="-2.1299254526091625E-2"/>
                </c:manualLayout>
              </c:layout>
              <c:dLblPos val="bestFit"/>
              <c:showLegendKey val="0"/>
              <c:showVal val="1"/>
              <c:showCatName val="0"/>
              <c:showSerName val="0"/>
              <c:showPercent val="0"/>
              <c:showBubbleSize val="0"/>
            </c:dLbl>
            <c:dLbl>
              <c:idx val="5"/>
              <c:layout>
                <c:manualLayout>
                  <c:x val="-6.1684448737738547E-2"/>
                  <c:y val="-5.5378061767838126E-2"/>
                </c:manualLayout>
              </c:layout>
              <c:dLblPos val="bestFit"/>
              <c:showLegendKey val="0"/>
              <c:showVal val="1"/>
              <c:showCatName val="0"/>
              <c:showSerName val="0"/>
              <c:showPercent val="0"/>
              <c:showBubbleSize val="0"/>
            </c:dLbl>
            <c:dLbl>
              <c:idx val="6"/>
              <c:layout>
                <c:manualLayout>
                  <c:x val="1.423487278563197E-2"/>
                  <c:y val="-6.3897763578274758E-2"/>
                </c:manualLayout>
              </c:layout>
              <c:dLblPos val="bestFit"/>
              <c:showLegendKey val="0"/>
              <c:showVal val="1"/>
              <c:showCatName val="0"/>
              <c:showSerName val="0"/>
              <c:showPercent val="0"/>
              <c:showBubbleSize val="0"/>
            </c:dLbl>
            <c:dLbl>
              <c:idx val="7"/>
              <c:layout>
                <c:manualLayout>
                  <c:x val="4.2704618356895908E-2"/>
                  <c:y val="-5.1118210862619806E-2"/>
                </c:manualLayout>
              </c:layout>
              <c:dLblPos val="bestFit"/>
              <c:showLegendKey val="0"/>
              <c:showVal val="1"/>
              <c:showCatName val="0"/>
              <c:showSerName val="0"/>
              <c:showPercent val="0"/>
              <c:showBubbleSize val="0"/>
            </c:dLbl>
            <c:dLbl>
              <c:idx val="8"/>
              <c:layout>
                <c:manualLayout>
                  <c:x val="7.354684272576513E-2"/>
                  <c:y val="-4.6858359957401501E-2"/>
                </c:manualLayout>
              </c:layout>
              <c:dLblPos val="bestFit"/>
              <c:showLegendKey val="0"/>
              <c:showVal val="1"/>
              <c:showCatName val="0"/>
              <c:showSerName val="0"/>
              <c:showPercent val="0"/>
              <c:showBubbleSize val="0"/>
            </c:dLbl>
            <c:txPr>
              <a:bodyPr/>
              <a:lstStyle/>
              <a:p>
                <a:pPr>
                  <a:defRPr b="1"/>
                </a:pPr>
                <a:endParaRPr lang="es-CR"/>
              </a:p>
            </c:txPr>
            <c:dLblPos val="outEnd"/>
            <c:showLegendKey val="0"/>
            <c:showVal val="1"/>
            <c:showCatName val="0"/>
            <c:showSerName val="0"/>
            <c:showPercent val="0"/>
            <c:showBubbleSize val="0"/>
            <c:showLeaderLines val="1"/>
          </c:dLbls>
          <c:cat>
            <c:strRef>
              <c:f>Hoja2!$B$2:$B$10</c:f>
              <c:strCache>
                <c:ptCount val="9"/>
                <c:pt idx="0">
                  <c:v>Alimentación</c:v>
                </c:pt>
                <c:pt idx="1">
                  <c:v>Reproducción y salud</c:v>
                </c:pt>
                <c:pt idx="2">
                  <c:v>Mano de obra</c:v>
                </c:pt>
                <c:pt idx="3">
                  <c:v>Mantenimiento</c:v>
                </c:pt>
                <c:pt idx="4">
                  <c:v>Transportes</c:v>
                </c:pt>
                <c:pt idx="5">
                  <c:v>Servicios</c:v>
                </c:pt>
                <c:pt idx="6">
                  <c:v>Otros</c:v>
                </c:pt>
                <c:pt idx="7">
                  <c:v>Egresos financieros</c:v>
                </c:pt>
                <c:pt idx="8">
                  <c:v>Depreciación de activos</c:v>
                </c:pt>
              </c:strCache>
            </c:strRef>
          </c:cat>
          <c:val>
            <c:numRef>
              <c:f>Hoja2!$C$2:$C$10</c:f>
              <c:numCache>
                <c:formatCode>0.0%</c:formatCode>
                <c:ptCount val="9"/>
                <c:pt idx="0">
                  <c:v>0.47150639407935924</c:v>
                </c:pt>
                <c:pt idx="1">
                  <c:v>6.400047686086878E-2</c:v>
                </c:pt>
                <c:pt idx="2">
                  <c:v>0.20632123222593995</c:v>
                </c:pt>
                <c:pt idx="3">
                  <c:v>8.1614597872069719E-2</c:v>
                </c:pt>
                <c:pt idx="4">
                  <c:v>5.8009390557668114E-2</c:v>
                </c:pt>
                <c:pt idx="5">
                  <c:v>3.0009819939306234E-2</c:v>
                </c:pt>
                <c:pt idx="6">
                  <c:v>1.4404564921297602E-2</c:v>
                </c:pt>
                <c:pt idx="7">
                  <c:v>4.9625920454171024E-2</c:v>
                </c:pt>
                <c:pt idx="8">
                  <c:v>2.4507603089319228E-2</c:v>
                </c:pt>
              </c:numCache>
            </c:numRef>
          </c:val>
        </c:ser>
        <c:dLbls>
          <c:dLblPos val="outEnd"/>
          <c:showLegendKey val="0"/>
          <c:showVal val="1"/>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400">
          <a:latin typeface="Arial" pitchFamily="34" charset="0"/>
          <a:cs typeface="Arial" pitchFamily="34" charset="0"/>
        </a:defRPr>
      </a:pPr>
      <a:endParaRPr lang="es-C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CR" dirty="0" smtClean="0"/>
              <a:t>¿qué hacen los que ganan más dinero?</a:t>
            </a:r>
            <a:endParaRPr lang="es-CR" dirty="0"/>
          </a:p>
        </c:rich>
      </c:tx>
      <c:layout>
        <c:manualLayout>
          <c:xMode val="edge"/>
          <c:yMode val="edge"/>
          <c:x val="0.39771950747666568"/>
          <c:y val="5.4738908842349408E-2"/>
        </c:manualLayout>
      </c:layout>
      <c:overlay val="1"/>
    </c:title>
    <c:autoTitleDeleted val="0"/>
    <c:plotArea>
      <c:layout/>
      <c:barChart>
        <c:barDir val="bar"/>
        <c:grouping val="clustered"/>
        <c:varyColors val="0"/>
        <c:ser>
          <c:idx val="0"/>
          <c:order val="0"/>
          <c:invertIfNegative val="0"/>
          <c:dPt>
            <c:idx val="0"/>
            <c:invertIfNegative val="0"/>
            <c:bubble3D val="0"/>
            <c:spPr>
              <a:solidFill>
                <a:schemeClr val="bg2">
                  <a:lumMod val="50000"/>
                </a:schemeClr>
              </a:solidFill>
            </c:spPr>
          </c:dPt>
          <c:dPt>
            <c:idx val="2"/>
            <c:invertIfNegative val="0"/>
            <c:bubble3D val="0"/>
            <c:spPr>
              <a:solidFill>
                <a:schemeClr val="accent3">
                  <a:lumMod val="60000"/>
                  <a:lumOff val="40000"/>
                </a:schemeClr>
              </a:solidFill>
            </c:spPr>
          </c:dPt>
          <c:dPt>
            <c:idx val="3"/>
            <c:invertIfNegative val="0"/>
            <c:bubble3D val="0"/>
            <c:spPr>
              <a:solidFill>
                <a:schemeClr val="accent2">
                  <a:lumMod val="60000"/>
                  <a:lumOff val="40000"/>
                </a:schemeClr>
              </a:solidFill>
            </c:spPr>
          </c:dPt>
          <c:dLbls>
            <c:dLbl>
              <c:idx val="3"/>
              <c:layout>
                <c:manualLayout>
                  <c:x val="7.4413894800417366E-2"/>
                  <c:y val="0"/>
                </c:manualLayout>
              </c:layout>
              <c:showLegendKey val="0"/>
              <c:showVal val="1"/>
              <c:showCatName val="0"/>
              <c:showSerName val="0"/>
              <c:showPercent val="0"/>
              <c:showBubbleSize val="0"/>
            </c:dLbl>
            <c:txPr>
              <a:bodyPr/>
              <a:lstStyle/>
              <a:p>
                <a:pPr>
                  <a:defRPr b="1">
                    <a:solidFill>
                      <a:srgbClr val="FF0000"/>
                    </a:solidFill>
                  </a:defRPr>
                </a:pPr>
                <a:endParaRPr lang="es-CR"/>
              </a:p>
            </c:txPr>
            <c:showLegendKey val="0"/>
            <c:showVal val="1"/>
            <c:showCatName val="0"/>
            <c:showSerName val="0"/>
            <c:showPercent val="0"/>
            <c:showBubbleSize val="0"/>
            <c:showLeaderLines val="0"/>
          </c:dLbls>
          <c:cat>
            <c:strRef>
              <c:f>Hoja6!$B$3:$B$6</c:f>
              <c:strCache>
                <c:ptCount val="4"/>
                <c:pt idx="0">
                  <c:v>Precio al productor</c:v>
                </c:pt>
                <c:pt idx="1">
                  <c:v>Carga animal</c:v>
                </c:pt>
                <c:pt idx="2">
                  <c:v>Kg leche/Ha</c:v>
                </c:pt>
                <c:pt idx="3">
                  <c:v>Costo producción</c:v>
                </c:pt>
              </c:strCache>
            </c:strRef>
          </c:cat>
          <c:val>
            <c:numRef>
              <c:f>Hoja6!$C$3:$C$6</c:f>
              <c:numCache>
                <c:formatCode>0%</c:formatCode>
                <c:ptCount val="4"/>
                <c:pt idx="0">
                  <c:v>0.03</c:v>
                </c:pt>
                <c:pt idx="1">
                  <c:v>0.21</c:v>
                </c:pt>
                <c:pt idx="2">
                  <c:v>0.32</c:v>
                </c:pt>
                <c:pt idx="3">
                  <c:v>-0.12</c:v>
                </c:pt>
              </c:numCache>
            </c:numRef>
          </c:val>
        </c:ser>
        <c:dLbls>
          <c:showLegendKey val="0"/>
          <c:showVal val="1"/>
          <c:showCatName val="0"/>
          <c:showSerName val="0"/>
          <c:showPercent val="0"/>
          <c:showBubbleSize val="0"/>
        </c:dLbls>
        <c:gapWidth val="75"/>
        <c:axId val="126410240"/>
        <c:axId val="107558528"/>
      </c:barChart>
      <c:catAx>
        <c:axId val="126410240"/>
        <c:scaling>
          <c:orientation val="minMax"/>
        </c:scaling>
        <c:delete val="0"/>
        <c:axPos val="l"/>
        <c:majorTickMark val="none"/>
        <c:minorTickMark val="none"/>
        <c:tickLblPos val="nextTo"/>
        <c:txPr>
          <a:bodyPr/>
          <a:lstStyle/>
          <a:p>
            <a:pPr>
              <a:defRPr sz="1400"/>
            </a:pPr>
            <a:endParaRPr lang="es-CR"/>
          </a:p>
        </c:txPr>
        <c:crossAx val="107558528"/>
        <c:crosses val="autoZero"/>
        <c:auto val="1"/>
        <c:lblAlgn val="ctr"/>
        <c:lblOffset val="100"/>
        <c:noMultiLvlLbl val="0"/>
      </c:catAx>
      <c:valAx>
        <c:axId val="107558528"/>
        <c:scaling>
          <c:orientation val="minMax"/>
        </c:scaling>
        <c:delete val="0"/>
        <c:axPos val="b"/>
        <c:numFmt formatCode="0%" sourceLinked="1"/>
        <c:majorTickMark val="none"/>
        <c:minorTickMark val="none"/>
        <c:tickLblPos val="nextTo"/>
        <c:txPr>
          <a:bodyPr/>
          <a:lstStyle/>
          <a:p>
            <a:pPr>
              <a:defRPr sz="1400"/>
            </a:pPr>
            <a:endParaRPr lang="es-CR"/>
          </a:p>
        </c:txPr>
        <c:crossAx val="126410240"/>
        <c:crosses val="autoZero"/>
        <c:crossBetween val="between"/>
      </c:valAx>
    </c:plotArea>
    <c:plotVisOnly val="1"/>
    <c:dispBlanksAs val="gap"/>
    <c:showDLblsOverMax val="0"/>
  </c:chart>
  <c:txPr>
    <a:bodyPr/>
    <a:lstStyle/>
    <a:p>
      <a:pPr>
        <a:defRPr sz="1800"/>
      </a:pPr>
      <a:endParaRPr lang="es-C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a:lstStyle/>
          <a:p>
            <a:pPr>
              <a:defRPr/>
            </a:pPr>
            <a:r>
              <a:rPr lang="en-US"/>
              <a:t>Costo de producción por kilo de leche</a:t>
            </a:r>
          </a:p>
          <a:p>
            <a:pPr>
              <a:defRPr/>
            </a:pPr>
            <a:r>
              <a:rPr lang="en-US"/>
              <a:t>(año 2018, 46 fincas analizadas)</a:t>
            </a:r>
          </a:p>
        </c:rich>
      </c:tx>
      <c:layout/>
      <c:overlay val="0"/>
    </c:title>
    <c:autoTitleDeleted val="0"/>
    <c:plotArea>
      <c:layout/>
      <c:barChart>
        <c:barDir val="col"/>
        <c:grouping val="clustered"/>
        <c:varyColors val="0"/>
        <c:ser>
          <c:idx val="0"/>
          <c:order val="0"/>
          <c:tx>
            <c:strRef>
              <c:f>Hoja4!$F$108</c:f>
              <c:strCache>
                <c:ptCount val="1"/>
                <c:pt idx="0">
                  <c:v>Costo de producción por kilo de leche</c:v>
                </c:pt>
              </c:strCache>
            </c:strRef>
          </c:tx>
          <c:invertIfNegative val="0"/>
          <c:dPt>
            <c:idx val="0"/>
            <c:invertIfNegative val="0"/>
            <c:bubble3D val="0"/>
            <c:spPr>
              <a:solidFill>
                <a:srgbClr val="002060"/>
              </a:solidFill>
            </c:spPr>
          </c:dPt>
          <c:dPt>
            <c:idx val="1"/>
            <c:invertIfNegative val="0"/>
            <c:bubble3D val="0"/>
            <c:spPr>
              <a:solidFill>
                <a:srgbClr val="002060"/>
              </a:solidFill>
            </c:spPr>
          </c:dPt>
          <c:dPt>
            <c:idx val="2"/>
            <c:invertIfNegative val="0"/>
            <c:bubble3D val="0"/>
            <c:spPr>
              <a:solidFill>
                <a:srgbClr val="002060"/>
              </a:solidFill>
            </c:spPr>
          </c:dPt>
          <c:dPt>
            <c:idx val="3"/>
            <c:invertIfNegative val="0"/>
            <c:bubble3D val="0"/>
            <c:spPr>
              <a:solidFill>
                <a:srgbClr val="002060"/>
              </a:solidFill>
            </c:spPr>
          </c:dPt>
          <c:dPt>
            <c:idx val="4"/>
            <c:invertIfNegative val="0"/>
            <c:bubble3D val="0"/>
            <c:spPr>
              <a:solidFill>
                <a:srgbClr val="002060"/>
              </a:solidFill>
            </c:spPr>
          </c:dPt>
          <c:dPt>
            <c:idx val="5"/>
            <c:invertIfNegative val="0"/>
            <c:bubble3D val="0"/>
            <c:spPr>
              <a:solidFill>
                <a:srgbClr val="002060"/>
              </a:solidFill>
            </c:spPr>
          </c:dPt>
          <c:dPt>
            <c:idx val="6"/>
            <c:invertIfNegative val="0"/>
            <c:bubble3D val="0"/>
            <c:spPr>
              <a:solidFill>
                <a:srgbClr val="002060"/>
              </a:solidFill>
            </c:spPr>
          </c:dPt>
          <c:dPt>
            <c:idx val="7"/>
            <c:invertIfNegative val="0"/>
            <c:bubble3D val="0"/>
            <c:spPr>
              <a:solidFill>
                <a:srgbClr val="002060"/>
              </a:solidFill>
            </c:spPr>
          </c:dPt>
          <c:dPt>
            <c:idx val="8"/>
            <c:invertIfNegative val="0"/>
            <c:bubble3D val="0"/>
            <c:spPr>
              <a:solidFill>
                <a:srgbClr val="002060"/>
              </a:solidFill>
            </c:spPr>
          </c:dPt>
          <c:dPt>
            <c:idx val="9"/>
            <c:invertIfNegative val="0"/>
            <c:bubble3D val="0"/>
            <c:spPr>
              <a:solidFill>
                <a:srgbClr val="002060"/>
              </a:solidFill>
            </c:spPr>
          </c:dPt>
          <c:dPt>
            <c:idx val="10"/>
            <c:invertIfNegative val="0"/>
            <c:bubble3D val="0"/>
            <c:spPr>
              <a:solidFill>
                <a:srgbClr val="002060"/>
              </a:solidFill>
            </c:spPr>
          </c:dPt>
          <c:dPt>
            <c:idx val="36"/>
            <c:invertIfNegative val="0"/>
            <c:bubble3D val="0"/>
            <c:spPr>
              <a:solidFill>
                <a:srgbClr val="00B050"/>
              </a:solidFill>
            </c:spPr>
          </c:dPt>
          <c:dPt>
            <c:idx val="37"/>
            <c:invertIfNegative val="0"/>
            <c:bubble3D val="0"/>
            <c:spPr>
              <a:solidFill>
                <a:srgbClr val="00B050"/>
              </a:solidFill>
            </c:spPr>
          </c:dPt>
          <c:dPt>
            <c:idx val="38"/>
            <c:invertIfNegative val="0"/>
            <c:bubble3D val="0"/>
            <c:spPr>
              <a:solidFill>
                <a:srgbClr val="00B050"/>
              </a:solidFill>
            </c:spPr>
          </c:dPt>
          <c:dPt>
            <c:idx val="39"/>
            <c:invertIfNegative val="0"/>
            <c:bubble3D val="0"/>
            <c:spPr>
              <a:solidFill>
                <a:srgbClr val="00B050"/>
              </a:solidFill>
            </c:spPr>
          </c:dPt>
          <c:dPt>
            <c:idx val="40"/>
            <c:invertIfNegative val="0"/>
            <c:bubble3D val="0"/>
            <c:spPr>
              <a:solidFill>
                <a:srgbClr val="00B050"/>
              </a:solidFill>
            </c:spPr>
          </c:dPt>
          <c:dPt>
            <c:idx val="41"/>
            <c:invertIfNegative val="0"/>
            <c:bubble3D val="0"/>
            <c:spPr>
              <a:solidFill>
                <a:srgbClr val="00B050"/>
              </a:solidFill>
            </c:spPr>
          </c:dPt>
          <c:dPt>
            <c:idx val="42"/>
            <c:invertIfNegative val="0"/>
            <c:bubble3D val="0"/>
            <c:spPr>
              <a:solidFill>
                <a:srgbClr val="00B050"/>
              </a:solidFill>
            </c:spPr>
          </c:dPt>
          <c:dPt>
            <c:idx val="43"/>
            <c:invertIfNegative val="0"/>
            <c:bubble3D val="0"/>
            <c:spPr>
              <a:solidFill>
                <a:srgbClr val="00B050"/>
              </a:solidFill>
            </c:spPr>
          </c:dPt>
          <c:dPt>
            <c:idx val="44"/>
            <c:invertIfNegative val="0"/>
            <c:bubble3D val="0"/>
            <c:spPr>
              <a:solidFill>
                <a:srgbClr val="00B050"/>
              </a:solidFill>
            </c:spPr>
          </c:dPt>
          <c:dPt>
            <c:idx val="45"/>
            <c:invertIfNegative val="0"/>
            <c:bubble3D val="0"/>
            <c:spPr>
              <a:solidFill>
                <a:srgbClr val="00B050"/>
              </a:solidFill>
            </c:spPr>
          </c:dPt>
          <c:val>
            <c:numRef>
              <c:f>Hoja4!$F$109:$F$154</c:f>
              <c:numCache>
                <c:formatCode>_(* #,##0.00_);_(* \(#,##0.00\);_(* "-"??_);_(@_)</c:formatCode>
                <c:ptCount val="46"/>
                <c:pt idx="0">
                  <c:v>0.74237258297593522</c:v>
                </c:pt>
                <c:pt idx="1">
                  <c:v>0.70956627635610869</c:v>
                </c:pt>
                <c:pt idx="2">
                  <c:v>0.65101249157471985</c:v>
                </c:pt>
                <c:pt idx="3">
                  <c:v>0.65067906894654526</c:v>
                </c:pt>
                <c:pt idx="4">
                  <c:v>0.63551990211735343</c:v>
                </c:pt>
                <c:pt idx="5">
                  <c:v>0.63386178613301947</c:v>
                </c:pt>
                <c:pt idx="6">
                  <c:v>0.62808926790309649</c:v>
                </c:pt>
                <c:pt idx="7">
                  <c:v>0.61838077046646289</c:v>
                </c:pt>
                <c:pt idx="8">
                  <c:v>0.61053205436693347</c:v>
                </c:pt>
                <c:pt idx="9">
                  <c:v>0.60748087629694403</c:v>
                </c:pt>
                <c:pt idx="10">
                  <c:v>0.60417003259419</c:v>
                </c:pt>
                <c:pt idx="11">
                  <c:v>0.59834564256354184</c:v>
                </c:pt>
                <c:pt idx="12">
                  <c:v>0.59068823041782148</c:v>
                </c:pt>
                <c:pt idx="13">
                  <c:v>0.5888400072903186</c:v>
                </c:pt>
                <c:pt idx="14">
                  <c:v>0.5876210071605692</c:v>
                </c:pt>
                <c:pt idx="15">
                  <c:v>0.58338920351783752</c:v>
                </c:pt>
                <c:pt idx="16">
                  <c:v>0.58137433381988146</c:v>
                </c:pt>
                <c:pt idx="17">
                  <c:v>0.57140084943227931</c:v>
                </c:pt>
                <c:pt idx="18">
                  <c:v>0.57100232136733375</c:v>
                </c:pt>
                <c:pt idx="19">
                  <c:v>0.56903391082966437</c:v>
                </c:pt>
                <c:pt idx="20">
                  <c:v>0.5645432574087188</c:v>
                </c:pt>
                <c:pt idx="21">
                  <c:v>0.55932586103614856</c:v>
                </c:pt>
                <c:pt idx="22">
                  <c:v>0.55668741058523519</c:v>
                </c:pt>
                <c:pt idx="23">
                  <c:v>0.55600284554922141</c:v>
                </c:pt>
                <c:pt idx="24">
                  <c:v>0.55286221625372178</c:v>
                </c:pt>
                <c:pt idx="25">
                  <c:v>0.55186016977231145</c:v>
                </c:pt>
                <c:pt idx="26">
                  <c:v>0.54080636931880965</c:v>
                </c:pt>
                <c:pt idx="27">
                  <c:v>0.53908358206849583</c:v>
                </c:pt>
                <c:pt idx="28">
                  <c:v>0.53702821538036127</c:v>
                </c:pt>
                <c:pt idx="29">
                  <c:v>0.53290391403927806</c:v>
                </c:pt>
                <c:pt idx="30">
                  <c:v>0.53125190801073918</c:v>
                </c:pt>
                <c:pt idx="31">
                  <c:v>0.52979545491428326</c:v>
                </c:pt>
                <c:pt idx="32">
                  <c:v>0.51731746418456492</c:v>
                </c:pt>
                <c:pt idx="33">
                  <c:v>0.51127170285584334</c:v>
                </c:pt>
                <c:pt idx="34">
                  <c:v>0.50536009981889685</c:v>
                </c:pt>
                <c:pt idx="35">
                  <c:v>0.5044468799216566</c:v>
                </c:pt>
                <c:pt idx="36">
                  <c:v>0.4971414814642896</c:v>
                </c:pt>
                <c:pt idx="37">
                  <c:v>0.49380985943986611</c:v>
                </c:pt>
                <c:pt idx="38">
                  <c:v>0.46974257697209204</c:v>
                </c:pt>
                <c:pt idx="39">
                  <c:v>0.44961006556177363</c:v>
                </c:pt>
                <c:pt idx="40">
                  <c:v>0.43461568851284987</c:v>
                </c:pt>
                <c:pt idx="41">
                  <c:v>0.42949308911026013</c:v>
                </c:pt>
                <c:pt idx="42">
                  <c:v>0.40870087589140236</c:v>
                </c:pt>
                <c:pt idx="43">
                  <c:v>0.40654119314911069</c:v>
                </c:pt>
                <c:pt idx="44">
                  <c:v>0.38987109261142322</c:v>
                </c:pt>
                <c:pt idx="45">
                  <c:v>0.38429582722491368</c:v>
                </c:pt>
              </c:numCache>
            </c:numRef>
          </c:val>
        </c:ser>
        <c:dLbls>
          <c:showLegendKey val="0"/>
          <c:showVal val="0"/>
          <c:showCatName val="0"/>
          <c:showSerName val="0"/>
          <c:showPercent val="0"/>
          <c:showBubbleSize val="0"/>
        </c:dLbls>
        <c:gapWidth val="150"/>
        <c:axId val="203392512"/>
        <c:axId val="196217664"/>
      </c:barChart>
      <c:catAx>
        <c:axId val="203392512"/>
        <c:scaling>
          <c:orientation val="minMax"/>
        </c:scaling>
        <c:delete val="0"/>
        <c:axPos val="b"/>
        <c:title>
          <c:tx>
            <c:rich>
              <a:bodyPr/>
              <a:lstStyle/>
              <a:p>
                <a:pPr>
                  <a:defRPr/>
                </a:pPr>
                <a:r>
                  <a:rPr lang="es-CR" dirty="0" smtClean="0"/>
                  <a:t>FINCA</a:t>
                </a:r>
                <a:endParaRPr lang="es-CR" dirty="0"/>
              </a:p>
            </c:rich>
          </c:tx>
          <c:layout/>
          <c:overlay val="0"/>
        </c:title>
        <c:majorTickMark val="out"/>
        <c:minorTickMark val="none"/>
        <c:tickLblPos val="nextTo"/>
        <c:txPr>
          <a:bodyPr rot="0" vert="horz" anchor="ctr" anchorCtr="0"/>
          <a:lstStyle/>
          <a:p>
            <a:pPr>
              <a:defRPr sz="1000"/>
            </a:pPr>
            <a:endParaRPr lang="es-CR"/>
          </a:p>
        </c:txPr>
        <c:crossAx val="196217664"/>
        <c:crosses val="autoZero"/>
        <c:auto val="1"/>
        <c:lblAlgn val="ctr"/>
        <c:lblOffset val="100"/>
        <c:noMultiLvlLbl val="0"/>
      </c:catAx>
      <c:valAx>
        <c:axId val="196217664"/>
        <c:scaling>
          <c:orientation val="minMax"/>
        </c:scaling>
        <c:delete val="0"/>
        <c:axPos val="l"/>
        <c:majorGridlines/>
        <c:title>
          <c:tx>
            <c:rich>
              <a:bodyPr rot="-5400000" vert="horz"/>
              <a:lstStyle/>
              <a:p>
                <a:pPr>
                  <a:defRPr/>
                </a:pPr>
                <a:r>
                  <a:rPr lang="es-CR" dirty="0" smtClean="0"/>
                  <a:t>COSTO PRODUCCIÓN</a:t>
                </a:r>
                <a:r>
                  <a:rPr lang="es-CR" baseline="0" dirty="0" smtClean="0"/>
                  <a:t> $ POR KILO</a:t>
                </a:r>
                <a:endParaRPr lang="es-CR" dirty="0"/>
              </a:p>
            </c:rich>
          </c:tx>
          <c:layout/>
          <c:overlay val="0"/>
        </c:title>
        <c:numFmt formatCode="_(* #,##0.00_);_(* \(#,##0.00\);_(* &quot;-&quot;??_);_(@_)" sourceLinked="1"/>
        <c:majorTickMark val="out"/>
        <c:minorTickMark val="none"/>
        <c:tickLblPos val="nextTo"/>
        <c:txPr>
          <a:bodyPr/>
          <a:lstStyle/>
          <a:p>
            <a:pPr>
              <a:defRPr sz="1200" b="1"/>
            </a:pPr>
            <a:endParaRPr lang="es-CR"/>
          </a:p>
        </c:txPr>
        <c:crossAx val="203392512"/>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07935138244707"/>
          <c:y val="4.0557149534390394E-2"/>
          <c:w val="0.75170593974462485"/>
          <c:h val="0.79833775572573973"/>
        </c:manualLayout>
      </c:layout>
      <c:lineChart>
        <c:grouping val="stacked"/>
        <c:varyColors val="0"/>
        <c:ser>
          <c:idx val="1"/>
          <c:order val="0"/>
          <c:tx>
            <c:strRef>
              <c:f>Hoja4!$D$1</c:f>
              <c:strCache>
                <c:ptCount val="1"/>
                <c:pt idx="0">
                  <c:v>Margen neto por hectárea_pdcn</c:v>
                </c:pt>
              </c:strCache>
            </c:strRef>
          </c:tx>
          <c:val>
            <c:numRef>
              <c:f>Hoja4!$D$2:$D$47</c:f>
              <c:numCache>
                <c:formatCode>_(* #,##0.00_);_(* \(#,##0.00\);_(* "-"??_);_(@_)</c:formatCode>
                <c:ptCount val="46"/>
                <c:pt idx="0">
                  <c:v>9793.0214986406972</c:v>
                </c:pt>
                <c:pt idx="1">
                  <c:v>8893.5802648902227</c:v>
                </c:pt>
                <c:pt idx="2">
                  <c:v>8683.9466343563217</c:v>
                </c:pt>
                <c:pt idx="3">
                  <c:v>7203.1614314054341</c:v>
                </c:pt>
                <c:pt idx="4">
                  <c:v>7074.9620741513754</c:v>
                </c:pt>
                <c:pt idx="5">
                  <c:v>6013.8084924954082</c:v>
                </c:pt>
                <c:pt idx="6">
                  <c:v>5710.194411129215</c:v>
                </c:pt>
                <c:pt idx="7">
                  <c:v>4799.5853102493875</c:v>
                </c:pt>
                <c:pt idx="8">
                  <c:v>4290.0397890303757</c:v>
                </c:pt>
                <c:pt idx="9">
                  <c:v>4269.5332019092593</c:v>
                </c:pt>
                <c:pt idx="10">
                  <c:v>4267.9476170068365</c:v>
                </c:pt>
                <c:pt idx="11">
                  <c:v>3795.3866209931816</c:v>
                </c:pt>
                <c:pt idx="12">
                  <c:v>3790.6088701208942</c:v>
                </c:pt>
                <c:pt idx="13">
                  <c:v>3749.3366183619869</c:v>
                </c:pt>
                <c:pt idx="14">
                  <c:v>3709.0334509535855</c:v>
                </c:pt>
                <c:pt idx="15">
                  <c:v>3582.4570938334091</c:v>
                </c:pt>
                <c:pt idx="16">
                  <c:v>3531.3054613508248</c:v>
                </c:pt>
                <c:pt idx="17">
                  <c:v>3061.8477509742866</c:v>
                </c:pt>
                <c:pt idx="18">
                  <c:v>2855.083476187925</c:v>
                </c:pt>
                <c:pt idx="19">
                  <c:v>2711.6444292696451</c:v>
                </c:pt>
                <c:pt idx="20">
                  <c:v>2445.1835456457184</c:v>
                </c:pt>
                <c:pt idx="21">
                  <c:v>2218.5291684651115</c:v>
                </c:pt>
                <c:pt idx="22">
                  <c:v>2147.3191077470237</c:v>
                </c:pt>
                <c:pt idx="23">
                  <c:v>2050.0300859453796</c:v>
                </c:pt>
                <c:pt idx="24">
                  <c:v>2033.1586865498336</c:v>
                </c:pt>
                <c:pt idx="25">
                  <c:v>1950.5886610422363</c:v>
                </c:pt>
                <c:pt idx="26">
                  <c:v>1856.6086461691318</c:v>
                </c:pt>
                <c:pt idx="27">
                  <c:v>1658.113862290114</c:v>
                </c:pt>
                <c:pt idx="28">
                  <c:v>1617.6018775785999</c:v>
                </c:pt>
                <c:pt idx="29">
                  <c:v>1472.9753061175149</c:v>
                </c:pt>
                <c:pt idx="30">
                  <c:v>1424.9120746456733</c:v>
                </c:pt>
                <c:pt idx="31">
                  <c:v>1273.8824956382082</c:v>
                </c:pt>
                <c:pt idx="32">
                  <c:v>1098.7395124911895</c:v>
                </c:pt>
                <c:pt idx="33">
                  <c:v>1095.6945622666015</c:v>
                </c:pt>
                <c:pt idx="34">
                  <c:v>939.74400036974043</c:v>
                </c:pt>
                <c:pt idx="35">
                  <c:v>884.88975643292076</c:v>
                </c:pt>
                <c:pt idx="36">
                  <c:v>781.9658087852979</c:v>
                </c:pt>
                <c:pt idx="37">
                  <c:v>758.37593343171</c:v>
                </c:pt>
                <c:pt idx="38">
                  <c:v>734.51140377482773</c:v>
                </c:pt>
                <c:pt idx="39">
                  <c:v>687.8812619970513</c:v>
                </c:pt>
                <c:pt idx="40">
                  <c:v>640.2376181307701</c:v>
                </c:pt>
                <c:pt idx="41">
                  <c:v>577.87090713716282</c:v>
                </c:pt>
                <c:pt idx="42">
                  <c:v>335.38388459415091</c:v>
                </c:pt>
                <c:pt idx="43">
                  <c:v>289.2067717850249</c:v>
                </c:pt>
                <c:pt idx="44">
                  <c:v>260.41933119741975</c:v>
                </c:pt>
                <c:pt idx="45">
                  <c:v>80.146503363619715</c:v>
                </c:pt>
              </c:numCache>
            </c:numRef>
          </c:val>
          <c:smooth val="0"/>
        </c:ser>
        <c:dLbls>
          <c:showLegendKey val="0"/>
          <c:showVal val="0"/>
          <c:showCatName val="0"/>
          <c:showSerName val="0"/>
          <c:showPercent val="0"/>
          <c:showBubbleSize val="0"/>
        </c:dLbls>
        <c:marker val="1"/>
        <c:smooth val="0"/>
        <c:axId val="215438336"/>
        <c:axId val="196255744"/>
      </c:lineChart>
      <c:lineChart>
        <c:grouping val="stacked"/>
        <c:varyColors val="0"/>
        <c:ser>
          <c:idx val="2"/>
          <c:order val="1"/>
          <c:tx>
            <c:strRef>
              <c:f>Hoja4!$F$1</c:f>
              <c:strCache>
                <c:ptCount val="1"/>
                <c:pt idx="0">
                  <c:v>KILOS DE LECHE / HECTAREA EN PRODUCCIÓN/AÑO</c:v>
                </c:pt>
              </c:strCache>
            </c:strRef>
          </c:tx>
          <c:val>
            <c:numRef>
              <c:f>Hoja4!$F$2:$F$47</c:f>
              <c:numCache>
                <c:formatCode>_(* #,##0_);_(* \(#,##0\);_(* "-"??_);_(@_)</c:formatCode>
                <c:ptCount val="46"/>
                <c:pt idx="0">
                  <c:v>43570</c:v>
                </c:pt>
                <c:pt idx="1">
                  <c:v>69709.681818181823</c:v>
                </c:pt>
                <c:pt idx="2">
                  <c:v>31536.772727272728</c:v>
                </c:pt>
                <c:pt idx="3">
                  <c:v>38657.057692307695</c:v>
                </c:pt>
                <c:pt idx="4">
                  <c:v>30650.070175438599</c:v>
                </c:pt>
                <c:pt idx="5">
                  <c:v>22758.473333333332</c:v>
                </c:pt>
                <c:pt idx="6">
                  <c:v>27088.84</c:v>
                </c:pt>
                <c:pt idx="7">
                  <c:v>15251.800000000005</c:v>
                </c:pt>
                <c:pt idx="8">
                  <c:v>28751.416666666672</c:v>
                </c:pt>
                <c:pt idx="9">
                  <c:v>29949.507692307692</c:v>
                </c:pt>
                <c:pt idx="10">
                  <c:v>25568.063636363637</c:v>
                </c:pt>
                <c:pt idx="11">
                  <c:v>36231.225806451614</c:v>
                </c:pt>
                <c:pt idx="12">
                  <c:v>19487.641176470588</c:v>
                </c:pt>
                <c:pt idx="13">
                  <c:v>39612.99107142858</c:v>
                </c:pt>
                <c:pt idx="14">
                  <c:v>28709.716</c:v>
                </c:pt>
                <c:pt idx="15">
                  <c:v>18289.39</c:v>
                </c:pt>
                <c:pt idx="16">
                  <c:v>32085.54458598726</c:v>
                </c:pt>
                <c:pt idx="17">
                  <c:v>20147.974999999999</c:v>
                </c:pt>
                <c:pt idx="18">
                  <c:v>25674.886363636364</c:v>
                </c:pt>
                <c:pt idx="19">
                  <c:v>23010.027999999998</c:v>
                </c:pt>
                <c:pt idx="20">
                  <c:v>17238.483333333334</c:v>
                </c:pt>
                <c:pt idx="21">
                  <c:v>13628.924999999999</c:v>
                </c:pt>
                <c:pt idx="22">
                  <c:v>19918.212121212124</c:v>
                </c:pt>
                <c:pt idx="23">
                  <c:v>42770.662921348317</c:v>
                </c:pt>
                <c:pt idx="24">
                  <c:v>30124.96551724138</c:v>
                </c:pt>
                <c:pt idx="25">
                  <c:v>15522.727777777778</c:v>
                </c:pt>
                <c:pt idx="26">
                  <c:v>25685.183333333334</c:v>
                </c:pt>
                <c:pt idx="27">
                  <c:v>26099.25471698113</c:v>
                </c:pt>
                <c:pt idx="28">
                  <c:v>14952.566265060241</c:v>
                </c:pt>
                <c:pt idx="29">
                  <c:v>20546.519047619051</c:v>
                </c:pt>
                <c:pt idx="30">
                  <c:v>14053.8</c:v>
                </c:pt>
                <c:pt idx="31">
                  <c:v>12547.3</c:v>
                </c:pt>
                <c:pt idx="32">
                  <c:v>8205.4189999999999</c:v>
                </c:pt>
                <c:pt idx="33">
                  <c:v>14483.639024390241</c:v>
                </c:pt>
                <c:pt idx="34">
                  <c:v>7151.8833333333323</c:v>
                </c:pt>
                <c:pt idx="35">
                  <c:v>5856.5766666666668</c:v>
                </c:pt>
                <c:pt idx="36">
                  <c:v>16744.364705882355</c:v>
                </c:pt>
                <c:pt idx="37">
                  <c:v>8616.5571428571438</c:v>
                </c:pt>
                <c:pt idx="38">
                  <c:v>7971.0450000000001</c:v>
                </c:pt>
                <c:pt idx="39">
                  <c:v>7910.6588235294121</c:v>
                </c:pt>
                <c:pt idx="40">
                  <c:v>16974.659090909092</c:v>
                </c:pt>
                <c:pt idx="41">
                  <c:v>3401.9752941176466</c:v>
                </c:pt>
                <c:pt idx="42">
                  <c:v>11377.179104477613</c:v>
                </c:pt>
                <c:pt idx="43">
                  <c:v>3041.2750000000001</c:v>
                </c:pt>
                <c:pt idx="44">
                  <c:v>21847.545714285712</c:v>
                </c:pt>
                <c:pt idx="45">
                  <c:v>7701.83</c:v>
                </c:pt>
              </c:numCache>
            </c:numRef>
          </c:val>
          <c:smooth val="0"/>
        </c:ser>
        <c:dLbls>
          <c:showLegendKey val="0"/>
          <c:showVal val="0"/>
          <c:showCatName val="0"/>
          <c:showSerName val="0"/>
          <c:showPercent val="0"/>
          <c:showBubbleSize val="0"/>
        </c:dLbls>
        <c:marker val="1"/>
        <c:smooth val="0"/>
        <c:axId val="215438848"/>
        <c:axId val="196256320"/>
      </c:lineChart>
      <c:catAx>
        <c:axId val="215438336"/>
        <c:scaling>
          <c:orientation val="minMax"/>
        </c:scaling>
        <c:delete val="0"/>
        <c:axPos val="b"/>
        <c:title>
          <c:tx>
            <c:rich>
              <a:bodyPr/>
              <a:lstStyle/>
              <a:p>
                <a:pPr>
                  <a:defRPr/>
                </a:pPr>
                <a:r>
                  <a:rPr lang="en-US"/>
                  <a:t>FINCA</a:t>
                </a:r>
              </a:p>
            </c:rich>
          </c:tx>
          <c:layout/>
          <c:overlay val="0"/>
        </c:title>
        <c:majorTickMark val="out"/>
        <c:minorTickMark val="none"/>
        <c:tickLblPos val="nextTo"/>
        <c:crossAx val="196255744"/>
        <c:crosses val="autoZero"/>
        <c:auto val="1"/>
        <c:lblAlgn val="ctr"/>
        <c:lblOffset val="100"/>
        <c:noMultiLvlLbl val="0"/>
      </c:catAx>
      <c:valAx>
        <c:axId val="196255744"/>
        <c:scaling>
          <c:orientation val="minMax"/>
        </c:scaling>
        <c:delete val="0"/>
        <c:axPos val="l"/>
        <c:majorGridlines/>
        <c:title>
          <c:tx>
            <c:rich>
              <a:bodyPr rot="-5400000" vert="horz"/>
              <a:lstStyle/>
              <a:p>
                <a:pPr>
                  <a:defRPr/>
                </a:pPr>
                <a:r>
                  <a:rPr lang="en-US"/>
                  <a:t>Margen neto/Ha_pdcn</a:t>
                </a:r>
              </a:p>
            </c:rich>
          </c:tx>
          <c:layout/>
          <c:overlay val="0"/>
        </c:title>
        <c:numFmt formatCode="_(* #,##0.00_);_(* \(#,##0.00\);_(* &quot;-&quot;??_);_(@_)" sourceLinked="1"/>
        <c:majorTickMark val="out"/>
        <c:minorTickMark val="none"/>
        <c:tickLblPos val="nextTo"/>
        <c:crossAx val="215438336"/>
        <c:crosses val="autoZero"/>
        <c:crossBetween val="between"/>
      </c:valAx>
      <c:valAx>
        <c:axId val="196256320"/>
        <c:scaling>
          <c:orientation val="minMax"/>
        </c:scaling>
        <c:delete val="0"/>
        <c:axPos val="r"/>
        <c:title>
          <c:tx>
            <c:rich>
              <a:bodyPr rot="-5400000" vert="horz"/>
              <a:lstStyle/>
              <a:p>
                <a:pPr>
                  <a:defRPr/>
                </a:pPr>
                <a:r>
                  <a:rPr lang="en-US"/>
                  <a:t>Kg leche/Ha_pdcn</a:t>
                </a:r>
              </a:p>
            </c:rich>
          </c:tx>
          <c:layout/>
          <c:overlay val="0"/>
        </c:title>
        <c:numFmt formatCode="_(* #,##0_);_(* \(#,##0\);_(* &quot;-&quot;??_);_(@_)" sourceLinked="1"/>
        <c:majorTickMark val="out"/>
        <c:minorTickMark val="none"/>
        <c:tickLblPos val="nextTo"/>
        <c:crossAx val="215438848"/>
        <c:crosses val="max"/>
        <c:crossBetween val="between"/>
      </c:valAx>
      <c:catAx>
        <c:axId val="215438848"/>
        <c:scaling>
          <c:orientation val="minMax"/>
        </c:scaling>
        <c:delete val="1"/>
        <c:axPos val="b"/>
        <c:majorTickMark val="out"/>
        <c:minorTickMark val="none"/>
        <c:tickLblPos val="nextTo"/>
        <c:crossAx val="196256320"/>
        <c:crosses val="autoZero"/>
        <c:auto val="1"/>
        <c:lblAlgn val="ctr"/>
        <c:lblOffset val="100"/>
        <c:noMultiLvlLbl val="0"/>
      </c:catAx>
    </c:plotArea>
    <c:legend>
      <c:legendPos val="r"/>
      <c:layout>
        <c:manualLayout>
          <c:xMode val="edge"/>
          <c:yMode val="edge"/>
          <c:x val="0.28724078668248659"/>
          <c:y val="6.8343867975407174E-2"/>
          <c:w val="0.55568158774673715"/>
          <c:h val="0.22038960198468341"/>
        </c:manualLayout>
      </c:layout>
      <c:overlay val="0"/>
    </c:legend>
    <c:plotVisOnly val="1"/>
    <c:dispBlanksAs val="gap"/>
    <c:showDLblsOverMax val="0"/>
  </c:chart>
  <c:txPr>
    <a:bodyPr/>
    <a:lstStyle/>
    <a:p>
      <a:pPr>
        <a:defRPr sz="1200"/>
      </a:pPr>
      <a:endParaRPr lang="es-C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C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098277769817333"/>
          <c:y val="4.0780604903725877E-2"/>
          <c:w val="0.75991277969730731"/>
          <c:h val="0.81191904730916897"/>
        </c:manualLayout>
      </c:layout>
      <c:lineChart>
        <c:grouping val="stacked"/>
        <c:varyColors val="0"/>
        <c:ser>
          <c:idx val="1"/>
          <c:order val="0"/>
          <c:tx>
            <c:strRef>
              <c:f>Hoja4!$D$1</c:f>
              <c:strCache>
                <c:ptCount val="1"/>
                <c:pt idx="0">
                  <c:v>Margen neto por hectárea_pdcn</c:v>
                </c:pt>
              </c:strCache>
            </c:strRef>
          </c:tx>
          <c:spPr>
            <a:ln>
              <a:solidFill>
                <a:schemeClr val="accent2"/>
              </a:solidFill>
            </a:ln>
          </c:spPr>
          <c:val>
            <c:numRef>
              <c:f>Hoja4!$D$2:$D$47</c:f>
              <c:numCache>
                <c:formatCode>_(* #,##0.00_);_(* \(#,##0.00\);_(* "-"??_);_(@_)</c:formatCode>
                <c:ptCount val="46"/>
                <c:pt idx="0">
                  <c:v>9793.0214986406972</c:v>
                </c:pt>
                <c:pt idx="1">
                  <c:v>8893.5802648902227</c:v>
                </c:pt>
                <c:pt idx="2">
                  <c:v>8683.9466343563217</c:v>
                </c:pt>
                <c:pt idx="3">
                  <c:v>7203.1614314054341</c:v>
                </c:pt>
                <c:pt idx="4">
                  <c:v>7074.9620741513754</c:v>
                </c:pt>
                <c:pt idx="5">
                  <c:v>6013.8084924954082</c:v>
                </c:pt>
                <c:pt idx="6">
                  <c:v>5710.194411129215</c:v>
                </c:pt>
                <c:pt idx="7">
                  <c:v>4799.5853102493875</c:v>
                </c:pt>
                <c:pt idx="8">
                  <c:v>4290.0397890303757</c:v>
                </c:pt>
                <c:pt idx="9">
                  <c:v>4269.5332019092593</c:v>
                </c:pt>
                <c:pt idx="10">
                  <c:v>4267.9476170068365</c:v>
                </c:pt>
                <c:pt idx="11">
                  <c:v>3795.3866209931816</c:v>
                </c:pt>
                <c:pt idx="12">
                  <c:v>3790.6088701208942</c:v>
                </c:pt>
                <c:pt idx="13">
                  <c:v>3749.3366183619869</c:v>
                </c:pt>
                <c:pt idx="14">
                  <c:v>3709.0334509535855</c:v>
                </c:pt>
                <c:pt idx="15">
                  <c:v>3582.4570938334091</c:v>
                </c:pt>
                <c:pt idx="16">
                  <c:v>3531.3054613508248</c:v>
                </c:pt>
                <c:pt idx="17">
                  <c:v>3061.8477509742866</c:v>
                </c:pt>
                <c:pt idx="18">
                  <c:v>2855.083476187925</c:v>
                </c:pt>
                <c:pt idx="19">
                  <c:v>2711.6444292696451</c:v>
                </c:pt>
                <c:pt idx="20">
                  <c:v>2445.1835456457184</c:v>
                </c:pt>
                <c:pt idx="21">
                  <c:v>2218.5291684651115</c:v>
                </c:pt>
                <c:pt idx="22">
                  <c:v>2147.3191077470237</c:v>
                </c:pt>
                <c:pt idx="23">
                  <c:v>2050.0300859453796</c:v>
                </c:pt>
                <c:pt idx="24">
                  <c:v>2033.1586865498336</c:v>
                </c:pt>
                <c:pt idx="25">
                  <c:v>1950.5886610422363</c:v>
                </c:pt>
                <c:pt idx="26">
                  <c:v>1856.6086461691318</c:v>
                </c:pt>
                <c:pt idx="27">
                  <c:v>1658.113862290114</c:v>
                </c:pt>
                <c:pt idx="28">
                  <c:v>1617.6018775785999</c:v>
                </c:pt>
                <c:pt idx="29">
                  <c:v>1472.9753061175149</c:v>
                </c:pt>
                <c:pt idx="30">
                  <c:v>1424.9120746456733</c:v>
                </c:pt>
                <c:pt idx="31">
                  <c:v>1273.8824956382082</c:v>
                </c:pt>
                <c:pt idx="32">
                  <c:v>1098.7395124911895</c:v>
                </c:pt>
                <c:pt idx="33">
                  <c:v>1095.6945622666015</c:v>
                </c:pt>
                <c:pt idx="34">
                  <c:v>939.74400036974043</c:v>
                </c:pt>
                <c:pt idx="35">
                  <c:v>884.88975643292076</c:v>
                </c:pt>
                <c:pt idx="36">
                  <c:v>781.9658087852979</c:v>
                </c:pt>
                <c:pt idx="37">
                  <c:v>758.37593343171</c:v>
                </c:pt>
                <c:pt idx="38">
                  <c:v>734.51140377482773</c:v>
                </c:pt>
                <c:pt idx="39">
                  <c:v>687.8812619970513</c:v>
                </c:pt>
                <c:pt idx="40">
                  <c:v>640.2376181307701</c:v>
                </c:pt>
                <c:pt idx="41">
                  <c:v>577.87090713716282</c:v>
                </c:pt>
                <c:pt idx="42">
                  <c:v>335.38388459415091</c:v>
                </c:pt>
                <c:pt idx="43">
                  <c:v>289.2067717850249</c:v>
                </c:pt>
                <c:pt idx="44">
                  <c:v>260.41933119741975</c:v>
                </c:pt>
                <c:pt idx="45">
                  <c:v>80.146503363619715</c:v>
                </c:pt>
              </c:numCache>
            </c:numRef>
          </c:val>
          <c:smooth val="0"/>
        </c:ser>
        <c:dLbls>
          <c:showLegendKey val="0"/>
          <c:showVal val="0"/>
          <c:showCatName val="0"/>
          <c:showSerName val="0"/>
          <c:showPercent val="0"/>
          <c:showBubbleSize val="0"/>
        </c:dLbls>
        <c:marker val="1"/>
        <c:smooth val="0"/>
        <c:axId val="215440384"/>
        <c:axId val="196258624"/>
      </c:lineChart>
      <c:lineChart>
        <c:grouping val="stacked"/>
        <c:varyColors val="0"/>
        <c:ser>
          <c:idx val="2"/>
          <c:order val="1"/>
          <c:tx>
            <c:strRef>
              <c:f>Hoja4!$J$1</c:f>
              <c:strCache>
                <c:ptCount val="1"/>
                <c:pt idx="0">
                  <c:v>Costo de producción por kilo de leche</c:v>
                </c:pt>
              </c:strCache>
            </c:strRef>
          </c:tx>
          <c:spPr>
            <a:ln>
              <a:solidFill>
                <a:schemeClr val="accent3"/>
              </a:solidFill>
            </a:ln>
          </c:spPr>
          <c:val>
            <c:numRef>
              <c:f>Hoja4!$J$2:$J$47</c:f>
              <c:numCache>
                <c:formatCode>_(* #,##0.00_);_(* \(#,##0.00\);_(* "-"??_);_(@_)</c:formatCode>
                <c:ptCount val="46"/>
                <c:pt idx="0">
                  <c:v>0.42949308911026013</c:v>
                </c:pt>
                <c:pt idx="1">
                  <c:v>0.5044468799216566</c:v>
                </c:pt>
                <c:pt idx="2">
                  <c:v>0.43461568851284987</c:v>
                </c:pt>
                <c:pt idx="3">
                  <c:v>0.40870087589140236</c:v>
                </c:pt>
                <c:pt idx="4">
                  <c:v>0.44961006556177363</c:v>
                </c:pt>
                <c:pt idx="5">
                  <c:v>0.40654119314911069</c:v>
                </c:pt>
                <c:pt idx="6">
                  <c:v>0.38987109261142322</c:v>
                </c:pt>
                <c:pt idx="7">
                  <c:v>0.50536009981889685</c:v>
                </c:pt>
                <c:pt idx="8">
                  <c:v>0.54080636931880965</c:v>
                </c:pt>
                <c:pt idx="9">
                  <c:v>0.59834564256354184</c:v>
                </c:pt>
                <c:pt idx="10">
                  <c:v>0.55600284554922141</c:v>
                </c:pt>
                <c:pt idx="11">
                  <c:v>0.49380985943986611</c:v>
                </c:pt>
                <c:pt idx="12">
                  <c:v>0.46974257697209204</c:v>
                </c:pt>
                <c:pt idx="13">
                  <c:v>0.5888400072903186</c:v>
                </c:pt>
                <c:pt idx="14">
                  <c:v>0.51127170285584334</c:v>
                </c:pt>
                <c:pt idx="15">
                  <c:v>0.38429582722491368</c:v>
                </c:pt>
                <c:pt idx="16">
                  <c:v>0.53702821538036127</c:v>
                </c:pt>
                <c:pt idx="17">
                  <c:v>0.55668741058523519</c:v>
                </c:pt>
                <c:pt idx="18">
                  <c:v>0.52979545491428326</c:v>
                </c:pt>
                <c:pt idx="19">
                  <c:v>0.53125190801073918</c:v>
                </c:pt>
                <c:pt idx="20">
                  <c:v>0.62808926790309649</c:v>
                </c:pt>
                <c:pt idx="21">
                  <c:v>0.4971414814642896</c:v>
                </c:pt>
                <c:pt idx="22">
                  <c:v>0.58137433381988146</c:v>
                </c:pt>
                <c:pt idx="23">
                  <c:v>0.61838077046646289</c:v>
                </c:pt>
                <c:pt idx="24">
                  <c:v>0.57140084943227931</c:v>
                </c:pt>
                <c:pt idx="25">
                  <c:v>0.53290391403927806</c:v>
                </c:pt>
                <c:pt idx="26">
                  <c:v>0.55932586103614856</c:v>
                </c:pt>
                <c:pt idx="27">
                  <c:v>0.65101249157471985</c:v>
                </c:pt>
                <c:pt idx="28">
                  <c:v>0.56903391082966437</c:v>
                </c:pt>
                <c:pt idx="29">
                  <c:v>0.63386178613301947</c:v>
                </c:pt>
                <c:pt idx="30">
                  <c:v>0.55286221625372178</c:v>
                </c:pt>
                <c:pt idx="31">
                  <c:v>0.58338920351783752</c:v>
                </c:pt>
                <c:pt idx="32">
                  <c:v>0.57100232136733375</c:v>
                </c:pt>
                <c:pt idx="33">
                  <c:v>0.53908358206849583</c:v>
                </c:pt>
                <c:pt idx="34">
                  <c:v>0.51731746418456492</c:v>
                </c:pt>
                <c:pt idx="35">
                  <c:v>0.60417003259419</c:v>
                </c:pt>
                <c:pt idx="36">
                  <c:v>0.65067906894654526</c:v>
                </c:pt>
                <c:pt idx="37">
                  <c:v>0.63551990211735343</c:v>
                </c:pt>
                <c:pt idx="38">
                  <c:v>0.5876210071605692</c:v>
                </c:pt>
                <c:pt idx="39">
                  <c:v>0.55186016977231145</c:v>
                </c:pt>
                <c:pt idx="40">
                  <c:v>0.60748087629694403</c:v>
                </c:pt>
                <c:pt idx="41">
                  <c:v>0.70956627635610869</c:v>
                </c:pt>
                <c:pt idx="42">
                  <c:v>0.61053205436693347</c:v>
                </c:pt>
                <c:pt idx="43">
                  <c:v>0.5645432574087188</c:v>
                </c:pt>
                <c:pt idx="44">
                  <c:v>0.59068823041782148</c:v>
                </c:pt>
                <c:pt idx="45">
                  <c:v>0.74237258297593522</c:v>
                </c:pt>
              </c:numCache>
            </c:numRef>
          </c:val>
          <c:smooth val="0"/>
        </c:ser>
        <c:dLbls>
          <c:showLegendKey val="0"/>
          <c:showVal val="0"/>
          <c:showCatName val="0"/>
          <c:showSerName val="0"/>
          <c:showPercent val="0"/>
          <c:showBubbleSize val="0"/>
        </c:dLbls>
        <c:marker val="1"/>
        <c:smooth val="0"/>
        <c:axId val="215568384"/>
        <c:axId val="196259200"/>
      </c:lineChart>
      <c:catAx>
        <c:axId val="215440384"/>
        <c:scaling>
          <c:orientation val="minMax"/>
        </c:scaling>
        <c:delete val="0"/>
        <c:axPos val="b"/>
        <c:title>
          <c:tx>
            <c:rich>
              <a:bodyPr/>
              <a:lstStyle/>
              <a:p>
                <a:pPr>
                  <a:defRPr/>
                </a:pPr>
                <a:r>
                  <a:rPr lang="en-US"/>
                  <a:t>FINCA</a:t>
                </a:r>
              </a:p>
            </c:rich>
          </c:tx>
          <c:layout/>
          <c:overlay val="0"/>
        </c:title>
        <c:majorTickMark val="out"/>
        <c:minorTickMark val="none"/>
        <c:tickLblPos val="nextTo"/>
        <c:crossAx val="196258624"/>
        <c:crosses val="autoZero"/>
        <c:auto val="1"/>
        <c:lblAlgn val="ctr"/>
        <c:lblOffset val="100"/>
        <c:noMultiLvlLbl val="0"/>
      </c:catAx>
      <c:valAx>
        <c:axId val="196258624"/>
        <c:scaling>
          <c:orientation val="minMax"/>
        </c:scaling>
        <c:delete val="0"/>
        <c:axPos val="l"/>
        <c:majorGridlines/>
        <c:title>
          <c:tx>
            <c:rich>
              <a:bodyPr rot="-5400000" vert="horz"/>
              <a:lstStyle/>
              <a:p>
                <a:pPr>
                  <a:defRPr/>
                </a:pPr>
                <a:r>
                  <a:rPr lang="en-US"/>
                  <a:t>Margen neto/Ha_pdcn ($)</a:t>
                </a:r>
              </a:p>
            </c:rich>
          </c:tx>
          <c:layout/>
          <c:overlay val="0"/>
        </c:title>
        <c:numFmt formatCode="_(* #,##0.00_);_(* \(#,##0.00\);_(* &quot;-&quot;??_);_(@_)" sourceLinked="1"/>
        <c:majorTickMark val="out"/>
        <c:minorTickMark val="none"/>
        <c:tickLblPos val="nextTo"/>
        <c:crossAx val="215440384"/>
        <c:crosses val="autoZero"/>
        <c:crossBetween val="between"/>
      </c:valAx>
      <c:valAx>
        <c:axId val="196259200"/>
        <c:scaling>
          <c:orientation val="minMax"/>
        </c:scaling>
        <c:delete val="0"/>
        <c:axPos val="r"/>
        <c:title>
          <c:tx>
            <c:rich>
              <a:bodyPr rot="-5400000" vert="horz"/>
              <a:lstStyle/>
              <a:p>
                <a:pPr>
                  <a:defRPr/>
                </a:pPr>
                <a:r>
                  <a:rPr lang="en-US"/>
                  <a:t>Costo pdcn/Kg ($)</a:t>
                </a:r>
              </a:p>
            </c:rich>
          </c:tx>
          <c:layout/>
          <c:overlay val="0"/>
        </c:title>
        <c:numFmt formatCode="_(* #,##0.00_);_(* \(#,##0.00\);_(* &quot;-&quot;??_);_(@_)" sourceLinked="1"/>
        <c:majorTickMark val="out"/>
        <c:minorTickMark val="none"/>
        <c:tickLblPos val="nextTo"/>
        <c:crossAx val="215568384"/>
        <c:crosses val="max"/>
        <c:crossBetween val="between"/>
      </c:valAx>
      <c:catAx>
        <c:axId val="215568384"/>
        <c:scaling>
          <c:orientation val="minMax"/>
        </c:scaling>
        <c:delete val="1"/>
        <c:axPos val="b"/>
        <c:majorTickMark val="out"/>
        <c:minorTickMark val="none"/>
        <c:tickLblPos val="nextTo"/>
        <c:crossAx val="196259200"/>
        <c:crosses val="autoZero"/>
        <c:auto val="1"/>
        <c:lblAlgn val="ctr"/>
        <c:lblOffset val="100"/>
        <c:noMultiLvlLbl val="0"/>
      </c:catAx>
    </c:plotArea>
    <c:legend>
      <c:legendPos val="r"/>
      <c:layout>
        <c:manualLayout>
          <c:xMode val="edge"/>
          <c:yMode val="edge"/>
          <c:x val="0.52703451402002277"/>
          <c:y val="0.44827198253110923"/>
          <c:w val="0.3342477227334873"/>
          <c:h val="0.13284050237521963"/>
        </c:manualLayout>
      </c:layout>
      <c:overlay val="0"/>
    </c:legend>
    <c:plotVisOnly val="1"/>
    <c:dispBlanksAs val="gap"/>
    <c:showDLblsOverMax val="0"/>
  </c:chart>
  <c:txPr>
    <a:bodyPr/>
    <a:lstStyle/>
    <a:p>
      <a:pPr>
        <a:defRPr sz="1200"/>
      </a:pPr>
      <a:endParaRPr lang="es-CR"/>
    </a:p>
  </c:txPr>
  <c:externalData r:id="rId2">
    <c:autoUpdate val="0"/>
  </c:externalData>
</c:chartSpace>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latinLnBrk="0">
              <a:buNone/>
              <a:defRPr lang="es-ES"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s-ES"/>
          </a:p>
        </p:txBody>
      </p:sp>
      <p:sp>
        <p:nvSpPr>
          <p:cNvPr id="5" name="Rectangle 5"/>
          <p:cNvSpPr>
            <a:spLocks noGrp="1"/>
          </p:cNvSpPr>
          <p:nvPr>
            <p:ph type="ctrTitle"/>
          </p:nvPr>
        </p:nvSpPr>
        <p:spPr>
          <a:xfrm>
            <a:off x="1108986" y="3606800"/>
            <a:ext cx="7577814" cy="1470025"/>
          </a:xfrm>
        </p:spPr>
        <p:txBody>
          <a:bodyPr anchor="b" anchorCtr="0"/>
          <a:lstStyle>
            <a:lvl1pPr algn="r" latinLnBrk="0">
              <a:defRPr lang="es-ES" sz="4000"/>
            </a:lvl1pPr>
          </a:lstStyle>
          <a:p>
            <a:r>
              <a:rPr lang="es-ES" smtClean="0"/>
              <a:t>Haga clic para modificar el estilo de título del patrón</a:t>
            </a:r>
            <a:endParaRPr lang="es-ES"/>
          </a:p>
        </p:txBody>
      </p:sp>
      <p:sp>
        <p:nvSpPr>
          <p:cNvPr id="10" name="Date Placeholder 9"/>
          <p:cNvSpPr>
            <a:spLocks noGrp="1"/>
          </p:cNvSpPr>
          <p:nvPr>
            <p:ph type="dt" sz="half" idx="10"/>
          </p:nvPr>
        </p:nvSpPr>
        <p:spPr/>
        <p:txBody>
          <a:bodyPr/>
          <a:lstStyle/>
          <a:p>
            <a:fld id="{7A847CFC-816F-41D0-AAC0-9BF4FEBC753E}" type="datetimeFigureOut">
              <a:rPr lang="es-ES" smtClean="0"/>
              <a:t>12/08/2019</a:t>
            </a:fld>
            <a:endParaRPr lang="es-ES"/>
          </a:p>
        </p:txBody>
      </p:sp>
      <p:sp>
        <p:nvSpPr>
          <p:cNvPr id="11" name="Slide Number Placeholder 10"/>
          <p:cNvSpPr>
            <a:spLocks noGrp="1"/>
          </p:cNvSpPr>
          <p:nvPr>
            <p:ph type="sldNum" sz="quarter" idx="11"/>
          </p:nvPr>
        </p:nvSpPr>
        <p:spPr/>
        <p:txBody>
          <a:bodyPr/>
          <a:lstStyle/>
          <a:p>
            <a:fld id="{132FADFE-3B8F-471C-ABF0-DBC7717ECBBC}" type="slidenum">
              <a:rPr lang="es-ES" smtClean="0"/>
              <a:t>‹Nº›</a:t>
            </a:fld>
            <a:endParaRPr lang="es-ES"/>
          </a:p>
        </p:txBody>
      </p:sp>
      <p:sp>
        <p:nvSpPr>
          <p:cNvPr id="12" name="Footer Placeholder 11"/>
          <p:cNvSpPr>
            <a:spLocks noGrp="1"/>
          </p:cNvSpPr>
          <p:nvPr>
            <p:ph type="ftr" sz="quarter" idx="12"/>
          </p:nvPr>
        </p:nvSpPr>
        <p:spPr/>
        <p:txBody>
          <a:bodyPr/>
          <a:lstStyle/>
          <a:p>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texto">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8" name="Date Placeholder 7"/>
          <p:cNvSpPr>
            <a:spLocks noGrp="1"/>
          </p:cNvSpPr>
          <p:nvPr>
            <p:ph type="dt" sz="half" idx="10"/>
          </p:nvPr>
        </p:nvSpPr>
        <p:spPr/>
        <p:txBody>
          <a:bodyPr/>
          <a:lstStyle/>
          <a:p>
            <a:fld id="{7A847CFC-816F-41D0-AAC0-9BF4FEBC753E}" type="datetimeFigureOut">
              <a:rPr lang="es-ES" smtClean="0"/>
              <a:t>12/08/2019</a:t>
            </a:fld>
            <a:endParaRPr lang="es-ES"/>
          </a:p>
        </p:txBody>
      </p:sp>
      <p:sp>
        <p:nvSpPr>
          <p:cNvPr id="10" name="Slide Number Placeholder 9"/>
          <p:cNvSpPr>
            <a:spLocks noGrp="1"/>
          </p:cNvSpPr>
          <p:nvPr>
            <p:ph type="sldNum" sz="quarter" idx="11"/>
          </p:nvPr>
        </p:nvSpPr>
        <p:spPr/>
        <p:txBody>
          <a:bodyPr/>
          <a:lstStyle/>
          <a:p>
            <a:fld id="{132FADFE-3B8F-471C-ABF0-DBC7717ECBBC}" type="slidenum">
              <a:rPr lang="es-ES" smtClean="0"/>
              <a:t>‹Nº›</a:t>
            </a:fld>
            <a:endParaRPr lang="es-ES"/>
          </a:p>
        </p:txBody>
      </p:sp>
      <p:sp>
        <p:nvSpPr>
          <p:cNvPr id="11" name="Footer Placeholder 10"/>
          <p:cNvSpPr>
            <a:spLocks noGrp="1"/>
          </p:cNvSpPr>
          <p:nvPr>
            <p:ph type="ftr" sz="quarter" idx="12"/>
          </p:nvPr>
        </p:nvSpPr>
        <p:spPr/>
        <p:txBody>
          <a:bodyPr/>
          <a:lstStyle/>
          <a:p>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ólo título">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7" name="Date Placeholder 6"/>
          <p:cNvSpPr>
            <a:spLocks noGrp="1"/>
          </p:cNvSpPr>
          <p:nvPr>
            <p:ph type="dt" sz="half" idx="10"/>
          </p:nvPr>
        </p:nvSpPr>
        <p:spPr/>
        <p:txBody>
          <a:bodyPr/>
          <a:lstStyle/>
          <a:p>
            <a:fld id="{7A847CFC-816F-41D0-AAC0-9BF4FEBC753E}" type="datetimeFigureOut">
              <a:rPr lang="es-ES" smtClean="0"/>
              <a:t>12/08/2019</a:t>
            </a:fld>
            <a:endParaRPr lang="es-ES"/>
          </a:p>
        </p:txBody>
      </p:sp>
      <p:sp>
        <p:nvSpPr>
          <p:cNvPr id="8" name="Slide Number Placeholder 7"/>
          <p:cNvSpPr>
            <a:spLocks noGrp="1"/>
          </p:cNvSpPr>
          <p:nvPr>
            <p:ph type="sldNum" sz="quarter" idx="11"/>
          </p:nvPr>
        </p:nvSpPr>
        <p:spPr/>
        <p:txBody>
          <a:bodyPr/>
          <a:lstStyle/>
          <a:p>
            <a:fld id="{132FADFE-3B8F-471C-ABF0-DBC7717ECBBC}" type="slidenum">
              <a:rPr lang="es-ES" smtClean="0"/>
              <a:t>‹Nº›</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847CFC-816F-41D0-AAC0-9BF4FEBC753E}" type="datetimeFigureOut">
              <a:rPr lang="es-ES" smtClean="0"/>
              <a:t>12/08/2019</a:t>
            </a:fld>
            <a:endParaRPr lang="es-ES"/>
          </a:p>
        </p:txBody>
      </p:sp>
      <p:sp>
        <p:nvSpPr>
          <p:cNvPr id="6" name="Slide Number Placeholder 5"/>
          <p:cNvSpPr>
            <a:spLocks noGrp="1"/>
          </p:cNvSpPr>
          <p:nvPr>
            <p:ph type="sldNum" sz="quarter" idx="11"/>
          </p:nvPr>
        </p:nvSpPr>
        <p:spPr/>
        <p:txBody>
          <a:bodyPr/>
          <a:lstStyle/>
          <a:p>
            <a:fld id="{132FADFE-3B8F-471C-ABF0-DBC7717ECBBC}" type="slidenum">
              <a:rPr lang="es-ES" smtClean="0"/>
              <a:t>‹Nº›</a:t>
            </a:fld>
            <a:endParaRPr lang="es-ES"/>
          </a:p>
        </p:txBody>
      </p:sp>
      <p:sp>
        <p:nvSpPr>
          <p:cNvPr id="8" name="Footer Placeholder 7"/>
          <p:cNvSpPr>
            <a:spLocks noGrp="1"/>
          </p:cNvSpPr>
          <p:nvPr>
            <p:ph type="ftr" sz="quarter" idx="12"/>
          </p:nvPr>
        </p:nvSpPr>
        <p:spPr/>
        <p:txBody>
          <a:bodyPr/>
          <a:lstStyle/>
          <a:p>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ítulo y texto a dos columnas">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11" name="Rectangle 11"/>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10" name="Date Placeholder 9"/>
          <p:cNvSpPr>
            <a:spLocks noGrp="1"/>
          </p:cNvSpPr>
          <p:nvPr>
            <p:ph type="dt" sz="half" idx="10"/>
          </p:nvPr>
        </p:nvSpPr>
        <p:spPr/>
        <p:txBody>
          <a:bodyPr/>
          <a:lstStyle/>
          <a:p>
            <a:fld id="{7A847CFC-816F-41D0-AAC0-9BF4FEBC753E}" type="datetimeFigureOut">
              <a:rPr lang="es-ES" smtClean="0"/>
              <a:t>12/08/2019</a:t>
            </a:fld>
            <a:endParaRPr lang="es-ES"/>
          </a:p>
        </p:txBody>
      </p:sp>
      <p:sp>
        <p:nvSpPr>
          <p:cNvPr id="12" name="Slide Number Placeholder 11"/>
          <p:cNvSpPr>
            <a:spLocks noGrp="1"/>
          </p:cNvSpPr>
          <p:nvPr>
            <p:ph type="sldNum" sz="quarter" idx="11"/>
          </p:nvPr>
        </p:nvSpPr>
        <p:spPr/>
        <p:txBody>
          <a:bodyPr/>
          <a:lstStyle/>
          <a:p>
            <a:fld id="{132FADFE-3B8F-471C-ABF0-DBC7717ECBBC}" type="slidenum">
              <a:rPr lang="es-ES" smtClean="0"/>
              <a:t>‹Nº›</a:t>
            </a:fld>
            <a:endParaRPr lang="es-ES"/>
          </a:p>
        </p:txBody>
      </p:sp>
      <p:sp>
        <p:nvSpPr>
          <p:cNvPr id="13" name="Footer Placeholder 12"/>
          <p:cNvSpPr>
            <a:spLocks noGrp="1"/>
          </p:cNvSpPr>
          <p:nvPr>
            <p:ph type="ftr" sz="quarter" idx="12"/>
          </p:nvPr>
        </p:nvSpPr>
        <p:spPr/>
        <p:txBody>
          <a:bodyPr/>
          <a:lstStyle/>
          <a:p>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ítulo y contenido">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8" name="Date Placeholder 7"/>
          <p:cNvSpPr>
            <a:spLocks noGrp="1"/>
          </p:cNvSpPr>
          <p:nvPr>
            <p:ph type="dt" sz="half" idx="10"/>
          </p:nvPr>
        </p:nvSpPr>
        <p:spPr/>
        <p:txBody>
          <a:bodyPr/>
          <a:lstStyle/>
          <a:p>
            <a:fld id="{7A847CFC-816F-41D0-AAC0-9BF4FEBC753E}" type="datetimeFigureOut">
              <a:rPr lang="es-ES" smtClean="0"/>
              <a:t>12/08/2019</a:t>
            </a:fld>
            <a:endParaRPr lang="es-ES"/>
          </a:p>
        </p:txBody>
      </p:sp>
      <p:sp>
        <p:nvSpPr>
          <p:cNvPr id="9" name="Slide Number Placeholder 8"/>
          <p:cNvSpPr>
            <a:spLocks noGrp="1"/>
          </p:cNvSpPr>
          <p:nvPr>
            <p:ph type="sldNum" sz="quarter" idx="11"/>
          </p:nvPr>
        </p:nvSpPr>
        <p:spPr/>
        <p:txBody>
          <a:bodyPr/>
          <a:lstStyle/>
          <a:p>
            <a:fld id="{132FADFE-3B8F-471C-ABF0-DBC7717ECBBC}" type="slidenum">
              <a:rPr lang="es-ES" smtClean="0"/>
              <a:t>‹Nº›</a:t>
            </a:fld>
            <a:endParaRPr lang="es-ES"/>
          </a:p>
        </p:txBody>
      </p:sp>
      <p:sp>
        <p:nvSpPr>
          <p:cNvPr id="10" name="Footer Placeholder 9"/>
          <p:cNvSpPr>
            <a:spLocks noGrp="1"/>
          </p:cNvSpPr>
          <p:nvPr>
            <p:ph type="ftr" sz="quarter" idx="12"/>
          </p:nvPr>
        </p:nvSpPr>
        <p:spPr/>
        <p:txBody>
          <a:bodyPr/>
          <a:lstStyle/>
          <a:p>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ítulo y contenido 2">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17" name="Rectangle 17"/>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s-ES" smtClean="0"/>
              <a:t>Haga clic para modificar el estilo de título del patrón</a:t>
            </a:r>
            <a:endParaRPr lang="es-ES"/>
          </a:p>
        </p:txBody>
      </p:sp>
      <p:sp>
        <p:nvSpPr>
          <p:cNvPr id="9" name="Date Placeholder 8"/>
          <p:cNvSpPr>
            <a:spLocks noGrp="1"/>
          </p:cNvSpPr>
          <p:nvPr>
            <p:ph type="dt" sz="half" idx="10"/>
          </p:nvPr>
        </p:nvSpPr>
        <p:spPr/>
        <p:txBody>
          <a:bodyPr/>
          <a:lstStyle/>
          <a:p>
            <a:fld id="{7A847CFC-816F-41D0-AAC0-9BF4FEBC753E}" type="datetimeFigureOut">
              <a:rPr lang="es-ES" smtClean="0"/>
              <a:t>12/08/2019</a:t>
            </a:fld>
            <a:endParaRPr lang="es-ES"/>
          </a:p>
        </p:txBody>
      </p:sp>
      <p:sp>
        <p:nvSpPr>
          <p:cNvPr id="10" name="Slide Number Placeholder 9"/>
          <p:cNvSpPr>
            <a:spLocks noGrp="1"/>
          </p:cNvSpPr>
          <p:nvPr>
            <p:ph type="sldNum" sz="quarter" idx="11"/>
          </p:nvPr>
        </p:nvSpPr>
        <p:spPr/>
        <p:txBody>
          <a:bodyPr/>
          <a:lstStyle/>
          <a:p>
            <a:fld id="{132FADFE-3B8F-471C-ABF0-DBC7717ECBBC}" type="slidenum">
              <a:rPr lang="es-ES" smtClean="0"/>
              <a:t>‹Nº›</a:t>
            </a:fld>
            <a:endParaRPr lang="es-ES"/>
          </a:p>
        </p:txBody>
      </p:sp>
      <p:sp>
        <p:nvSpPr>
          <p:cNvPr id="11" name="Footer Placeholder 10"/>
          <p:cNvSpPr>
            <a:spLocks noGrp="1"/>
          </p:cNvSpPr>
          <p:nvPr>
            <p:ph type="ftr" sz="quarter" idx="12"/>
          </p:nvPr>
        </p:nvSpPr>
        <p:spPr/>
        <p:txBody>
          <a:bodyPr/>
          <a:lstStyle/>
          <a:p>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12/08/2019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10">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1"/>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s-ES"/>
              <a:t>Haga clic para modificar el estilo de título del patrón</a:t>
            </a:r>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s-ES"/>
              <a:t>Haga clic para modificar los estilos de título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6"/>
          <p:cNvSpPr>
            <a:spLocks noGrp="1"/>
          </p:cNvSpPr>
          <p:nvPr>
            <p:ph type="dt" sz="half" idx="2"/>
          </p:nvPr>
        </p:nvSpPr>
        <p:spPr>
          <a:xfrm>
            <a:off x="457200" y="6245225"/>
            <a:ext cx="2133600" cy="476250"/>
          </a:xfrm>
          <a:prstGeom prst="rect">
            <a:avLst/>
          </a:prstGeom>
        </p:spPr>
        <p:txBody>
          <a:bodyPr/>
          <a:lstStyle>
            <a:lvl1pPr latinLnBrk="0">
              <a:defRPr lang="es-ES" sz="1000">
                <a:latin typeface="+mn-lt"/>
              </a:defRPr>
            </a:lvl1pPr>
          </a:lstStyle>
          <a:p>
            <a:fld id="{7A847CFC-816F-41D0-AAC0-9BF4FEBC753E}" type="datetimeFigureOut">
              <a:rPr lang="es-ES" smtClean="0"/>
              <a:t>12/08/2019</a:t>
            </a:fld>
            <a:endParaRPr lang="es-ES"/>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latinLnBrk="0">
              <a:defRPr lang="es-ES" sz="1000">
                <a:latin typeface="+mn-lt"/>
              </a:defRPr>
            </a:lvl1pPr>
          </a:lstStyle>
          <a:p>
            <a:endParaRPr lang="es-ES"/>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latinLnBrk="0">
              <a:defRPr lang="es-ES" sz="1000">
                <a:latin typeface="+mn-lt"/>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defPPr>
        <a:defRPr lang="es-ES" sz="4400">
          <a:solidFill>
            <a:schemeClr val="tx1"/>
          </a:solidFill>
          <a:latin typeface="+mj-lt"/>
          <a:ea typeface="+mj-ea"/>
          <a:cs typeface="+mj-cs"/>
        </a:defRPr>
      </a:defPPr>
      <a:lvl1pPr algn="l" eaLnBrk="1" latinLnBrk="0" hangingPunct="1">
        <a:buNone/>
        <a:defRPr lang="es-ES" sz="3600">
          <a:solidFill>
            <a:schemeClr val="tx1">
              <a:alpha val="100000"/>
            </a:schemeClr>
          </a:solidFill>
          <a:latin typeface="+mj-lt"/>
        </a:defRPr>
      </a:lvl1pPr>
    </p:titleStyle>
    <p:bodyStyle>
      <a:defPPr>
        <a:defRPr lang="es-ES">
          <a:solidFill>
            <a:schemeClr val="tx1"/>
          </a:solidFill>
          <a:latin typeface="+mn-lt"/>
          <a:ea typeface="+mn-ea"/>
          <a:cs typeface="+mn-cs"/>
        </a:defRPr>
      </a:defPPr>
      <a:lvl1pPr marL="342900" indent="-342900" eaLnBrk="1" latinLnBrk="0" hangingPunct="1">
        <a:buChar char="•"/>
        <a:defRPr lang="es-ES" sz="2800">
          <a:latin typeface="+mn-lt"/>
        </a:defRPr>
      </a:lvl1pPr>
      <a:lvl2pPr marL="742950" indent="-285750" eaLnBrk="1" hangingPunct="1">
        <a:buChar char="–"/>
        <a:defRPr lang="es-ES" sz="2400">
          <a:latin typeface="+mn-lt"/>
        </a:defRPr>
      </a:lvl2pPr>
      <a:lvl3pPr marL="1143000" indent="-228600" eaLnBrk="1" hangingPunct="1">
        <a:buChar char="•"/>
        <a:defRPr lang="es-ES" sz="2400">
          <a:latin typeface="+mn-lt"/>
        </a:defRPr>
      </a:lvl3pPr>
      <a:lvl4pPr marL="1600200" indent="-228600" eaLnBrk="1" hangingPunct="1">
        <a:buChar char="–"/>
        <a:defRPr lang="es-ES" sz="2000">
          <a:latin typeface="+mn-lt"/>
        </a:defRPr>
      </a:lvl4pPr>
      <a:lvl5pPr marL="2057400" indent="-228600" eaLnBrk="1" hangingPunct="1">
        <a:buChar char="»"/>
        <a:defRPr lang="es-ES" sz="2000">
          <a:latin typeface="+mn-lt"/>
        </a:defRPr>
      </a:lvl5pPr>
      <a:lvl6pPr marL="2514600" indent="-228600" eaLnBrk="1" hangingPunct="1">
        <a:buChar char="•"/>
        <a:defRPr lang="es-ES" sz="2000"/>
      </a:lvl6pPr>
      <a:lvl7pPr marL="2971800" indent="-228600" eaLnBrk="1" hangingPunct="1">
        <a:buChar char="•"/>
        <a:defRPr lang="es-ES" sz="2000"/>
      </a:lvl7pPr>
      <a:lvl8pPr marL="3429000" indent="-228600" eaLnBrk="1" hangingPunct="1">
        <a:buChar char="•"/>
        <a:defRPr lang="es-ES" sz="2000"/>
      </a:lvl8pPr>
      <a:lvl9pPr marL="3886200" indent="-228600" eaLnBrk="1" hangingPunct="1">
        <a:buChar char="•"/>
        <a:defRPr lang="es-ES" sz="2000"/>
      </a:lvl9pPr>
    </p:bodyStyle>
    <p:otherStyle>
      <a:defPPr>
        <a:defRPr lang="es-ES">
          <a:solidFill>
            <a:schemeClr val="tx1"/>
          </a:solidFill>
          <a:latin typeface="+mn-lt"/>
          <a:ea typeface="+mn-ea"/>
          <a:cs typeface="+mn-cs"/>
        </a:defRPr>
      </a:defPPr>
      <a:lvl1pPr marL="0" eaLnBrk="1" latinLnBrk="0"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elcapitalfinanciero.com/panama-ha-firmado-16-tlc-de-los-cuales-dos-no-estan-vigentes/"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elcapitalfinanciero.com/panama-ha-firmado-16-tlc-de-los-cuales-dos-no-estan-vigentes/" TargetMode="External"/><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hyperlink" Target="https://fajardojuan.wordpress.com/2017/06/14/impacto-de-la-globalizacion-en-centro-americ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laopinionpanama.com/economia/la-globalizacion-impacto-panama/"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atos.bancomundial.org/indicador/NY.GDP.PCAP.CD" TargetMode="Externa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hyperlink" Target="https://es.weforum.org/agenda/2016/10/que-es-la-competitividad/"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292080" y="5733256"/>
            <a:ext cx="3520480" cy="792088"/>
          </a:xfrm>
        </p:spPr>
        <p:txBody>
          <a:bodyPr>
            <a:normAutofit/>
          </a:bodyPr>
          <a:lstStyle/>
          <a:p>
            <a:pPr algn="r"/>
            <a:r>
              <a:rPr lang="es-CR" sz="1800" dirty="0" smtClean="0">
                <a:solidFill>
                  <a:schemeClr val="tx2">
                    <a:lumMod val="75000"/>
                  </a:schemeClr>
                </a:solidFill>
              </a:rPr>
              <a:t>MBA. Héctor León Hidalgo</a:t>
            </a:r>
          </a:p>
          <a:p>
            <a:pPr algn="r"/>
            <a:r>
              <a:rPr lang="es-CR" sz="1800" dirty="0" smtClean="0">
                <a:solidFill>
                  <a:schemeClr val="tx2">
                    <a:lumMod val="75000"/>
                  </a:schemeClr>
                </a:solidFill>
              </a:rPr>
              <a:t>Consultor Alltech CA&amp;C</a:t>
            </a:r>
            <a:endParaRPr lang="es-CR" sz="1800" dirty="0">
              <a:solidFill>
                <a:schemeClr val="tx2">
                  <a:lumMod val="75000"/>
                </a:schemeClr>
              </a:solidFill>
            </a:endParaRPr>
          </a:p>
        </p:txBody>
      </p:sp>
      <p:sp>
        <p:nvSpPr>
          <p:cNvPr id="2" name="1 Título"/>
          <p:cNvSpPr>
            <a:spLocks noGrp="1"/>
          </p:cNvSpPr>
          <p:nvPr>
            <p:ph type="ctrTitle"/>
          </p:nvPr>
        </p:nvSpPr>
        <p:spPr>
          <a:xfrm>
            <a:off x="323528" y="116632"/>
            <a:ext cx="8568952" cy="1584176"/>
          </a:xfrm>
        </p:spPr>
        <p:txBody>
          <a:bodyPr>
            <a:normAutofit fontScale="90000"/>
          </a:bodyPr>
          <a:lstStyle/>
          <a:p>
            <a:pPr algn="ctr"/>
            <a:r>
              <a:rPr lang="es-ES" sz="3600" b="1" dirty="0">
                <a:solidFill>
                  <a:schemeClr val="tx2">
                    <a:lumMod val="75000"/>
                  </a:schemeClr>
                </a:solidFill>
              </a:rPr>
              <a:t>XXIV CONGRESO NACIONAL LECHERO 2019</a:t>
            </a:r>
            <a:r>
              <a:rPr lang="es-ES" sz="3600" b="1" dirty="0" smtClean="0">
                <a:solidFill>
                  <a:schemeClr val="tx2">
                    <a:lumMod val="75000"/>
                  </a:schemeClr>
                </a:solidFill>
              </a:rPr>
              <a:t/>
            </a:r>
            <a:br>
              <a:rPr lang="es-ES" sz="3600" b="1" dirty="0" smtClean="0">
                <a:solidFill>
                  <a:schemeClr val="tx2">
                    <a:lumMod val="75000"/>
                  </a:schemeClr>
                </a:solidFill>
              </a:rPr>
            </a:br>
            <a:r>
              <a:rPr lang="es-ES" sz="3600" b="1" dirty="0" smtClean="0">
                <a:solidFill>
                  <a:schemeClr val="tx2">
                    <a:lumMod val="75000"/>
                  </a:schemeClr>
                </a:solidFill>
              </a:rPr>
              <a:t>Desafíos </a:t>
            </a:r>
            <a:r>
              <a:rPr lang="es-ES" sz="3600" b="1" dirty="0">
                <a:solidFill>
                  <a:schemeClr val="tx2">
                    <a:lumMod val="75000"/>
                  </a:schemeClr>
                </a:solidFill>
              </a:rPr>
              <a:t>de la Producción Lechera ante un Mundo Globalizado</a:t>
            </a:r>
            <a:endParaRPr lang="es-CR" sz="3600" dirty="0">
              <a:solidFill>
                <a:schemeClr val="tx2">
                  <a:lumMod val="75000"/>
                </a:schemeClr>
              </a:solidFill>
            </a:endParaRPr>
          </a:p>
        </p:txBody>
      </p:sp>
      <p:sp>
        <p:nvSpPr>
          <p:cNvPr id="4" name="3 Rectángulo"/>
          <p:cNvSpPr/>
          <p:nvPr/>
        </p:nvSpPr>
        <p:spPr>
          <a:xfrm>
            <a:off x="683568" y="2348880"/>
            <a:ext cx="7632848" cy="1754326"/>
          </a:xfrm>
          <a:prstGeom prst="rect">
            <a:avLst/>
          </a:prstGeom>
        </p:spPr>
        <p:txBody>
          <a:bodyPr wrap="square">
            <a:spAutoFit/>
          </a:bodyPr>
          <a:lstStyle/>
          <a:p>
            <a:pPr algn="ctr"/>
            <a:r>
              <a:rPr lang="es-CR" sz="5400" b="1" dirty="0" smtClean="0">
                <a:solidFill>
                  <a:schemeClr val="tx2">
                    <a:lumMod val="75000"/>
                  </a:schemeClr>
                </a:solidFill>
                <a:effectLst>
                  <a:outerShdw blurRad="38100" dist="38100" dir="2700000" algn="tl">
                    <a:srgbClr val="000000">
                      <a:alpha val="43137"/>
                    </a:srgbClr>
                  </a:outerShdw>
                </a:effectLst>
              </a:rPr>
              <a:t>“Rentabilidad en tiempos de globalización”</a:t>
            </a:r>
            <a:endParaRPr lang="es-CR" sz="5400" b="1" dirty="0">
              <a:solidFill>
                <a:schemeClr val="tx2">
                  <a:lumMod val="75000"/>
                </a:schemeClr>
              </a:solidFill>
              <a:effectLst>
                <a:outerShdw blurRad="38100" dist="38100" dir="2700000" algn="tl">
                  <a:srgbClr val="000000">
                    <a:alpha val="43137"/>
                  </a:srgbClr>
                </a:outerShdw>
              </a:effectLst>
            </a:endParaRPr>
          </a:p>
        </p:txBody>
      </p:sp>
      <p:sp>
        <p:nvSpPr>
          <p:cNvPr id="5" name="4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5876" y="5732430"/>
            <a:ext cx="2304256" cy="576890"/>
          </a:xfrm>
          <a:prstGeom prst="rect">
            <a:avLst/>
          </a:prstGeom>
        </p:spPr>
      </p:pic>
    </p:spTree>
    <p:extLst>
      <p:ext uri="{BB962C8B-B14F-4D97-AF65-F5344CB8AC3E}">
        <p14:creationId xmlns:p14="http://schemas.microsoft.com/office/powerpoint/2010/main" val="1237596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3" name="12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4" name="13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IMPORTADORES NETOS DE MATERIAS PRIMAS E INSUMOS</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42" t="12422" r="18183" b="17670"/>
          <a:stretch/>
        </p:blipFill>
        <p:spPr bwMode="auto">
          <a:xfrm>
            <a:off x="395536" y="1268759"/>
            <a:ext cx="8352928" cy="51478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726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70" y="1357115"/>
            <a:ext cx="7576146" cy="4808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6" name="5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9" name="8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ALTA INFLUENCIA (-) DEL CAMBIO CLIMÁTICO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58010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6" name="5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9" name="8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TLC´s suscritos con otros países</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 name="1 Rectángulo"/>
          <p:cNvSpPr/>
          <p:nvPr/>
        </p:nvSpPr>
        <p:spPr>
          <a:xfrm>
            <a:off x="539552" y="1700808"/>
            <a:ext cx="7992888" cy="1815882"/>
          </a:xfrm>
          <a:prstGeom prst="rect">
            <a:avLst/>
          </a:prstGeom>
        </p:spPr>
        <p:txBody>
          <a:bodyPr wrap="square">
            <a:spAutoFit/>
          </a:bodyPr>
          <a:lstStyle/>
          <a:p>
            <a:pPr algn="just"/>
            <a:r>
              <a:rPr lang="es-CR" sz="2800" dirty="0"/>
              <a:t>Panamá mantiene vigentes acuerdos </a:t>
            </a:r>
            <a:r>
              <a:rPr lang="es-CR" sz="2800" dirty="0" smtClean="0"/>
              <a:t>con: </a:t>
            </a:r>
            <a:r>
              <a:rPr lang="es-CR" sz="2800" dirty="0"/>
              <a:t>Canadá, México, Costa Rica, Chile, China (Taiwán), El Salvador, Guatemala, Honduras, Nicaragua, Singapur, Perú y República Dominicana.</a:t>
            </a:r>
          </a:p>
        </p:txBody>
      </p:sp>
      <p:sp>
        <p:nvSpPr>
          <p:cNvPr id="3" name="2 Rectángulo"/>
          <p:cNvSpPr/>
          <p:nvPr/>
        </p:nvSpPr>
        <p:spPr>
          <a:xfrm>
            <a:off x="539552" y="3717032"/>
            <a:ext cx="7992888" cy="1815882"/>
          </a:xfrm>
          <a:prstGeom prst="rect">
            <a:avLst/>
          </a:prstGeom>
        </p:spPr>
        <p:txBody>
          <a:bodyPr wrap="square">
            <a:spAutoFit/>
          </a:bodyPr>
          <a:lstStyle/>
          <a:p>
            <a:pPr algn="just"/>
            <a:r>
              <a:rPr lang="es-CR" sz="2800" dirty="0"/>
              <a:t>También se incluye el Tratado de Promoción Comercial (TPC) con Estados Unidos; así como el tratado que se firmó con la Asociación Europea de Libre Comercio (EFTA, por sus siglas en inglés)</a:t>
            </a:r>
          </a:p>
        </p:txBody>
      </p:sp>
      <p:sp>
        <p:nvSpPr>
          <p:cNvPr id="4" name="3 Rectángulo"/>
          <p:cNvSpPr/>
          <p:nvPr/>
        </p:nvSpPr>
        <p:spPr>
          <a:xfrm>
            <a:off x="323528" y="6000130"/>
            <a:ext cx="7488832" cy="276999"/>
          </a:xfrm>
          <a:prstGeom prst="rect">
            <a:avLst/>
          </a:prstGeom>
        </p:spPr>
        <p:txBody>
          <a:bodyPr wrap="square">
            <a:spAutoFit/>
          </a:bodyPr>
          <a:lstStyle/>
          <a:p>
            <a:r>
              <a:rPr lang="es-CR" sz="1200" dirty="0" smtClean="0">
                <a:hlinkClick r:id="rId3"/>
              </a:rPr>
              <a:t>FUENTE: https</a:t>
            </a:r>
            <a:r>
              <a:rPr lang="es-CR" sz="1200" dirty="0">
                <a:hlinkClick r:id="rId3"/>
              </a:rPr>
              <a:t>://elcapitalfinanciero.com/panama-ha-firmado-16-tlc-de-los-cuales-dos-no-estan-vigentes/</a:t>
            </a:r>
            <a:endParaRPr lang="es-CR" sz="1200" dirty="0"/>
          </a:p>
        </p:txBody>
      </p:sp>
    </p:spTree>
    <p:extLst>
      <p:ext uri="{BB962C8B-B14F-4D97-AF65-F5344CB8AC3E}">
        <p14:creationId xmlns:p14="http://schemas.microsoft.com/office/powerpoint/2010/main" val="600610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6" name="5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9" name="8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CONSUMO PER CÁPITA BAJO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4" name="3 Rectángulo"/>
          <p:cNvSpPr/>
          <p:nvPr/>
        </p:nvSpPr>
        <p:spPr>
          <a:xfrm>
            <a:off x="323528" y="6104329"/>
            <a:ext cx="7488832" cy="276999"/>
          </a:xfrm>
          <a:prstGeom prst="rect">
            <a:avLst/>
          </a:prstGeom>
        </p:spPr>
        <p:txBody>
          <a:bodyPr wrap="square">
            <a:spAutoFit/>
          </a:bodyPr>
          <a:lstStyle/>
          <a:p>
            <a:r>
              <a:rPr lang="es-CR" sz="1200" dirty="0" smtClean="0">
                <a:hlinkClick r:id="rId3"/>
              </a:rPr>
              <a:t>FUENTE: FECALAC- CNPL Congreso Lechero CR - 2018/</a:t>
            </a:r>
            <a:endParaRPr lang="es-CR" sz="1200" dirty="0"/>
          </a:p>
        </p:txBody>
      </p:sp>
      <p:graphicFrame>
        <p:nvGraphicFramePr>
          <p:cNvPr id="10" name="2 Gráfico"/>
          <p:cNvGraphicFramePr>
            <a:graphicFrameLocks/>
          </p:cNvGraphicFramePr>
          <p:nvPr>
            <p:extLst>
              <p:ext uri="{D42A27DB-BD31-4B8C-83A1-F6EECF244321}">
                <p14:modId xmlns:p14="http://schemas.microsoft.com/office/powerpoint/2010/main" val="1428642325"/>
              </p:ext>
            </p:extLst>
          </p:nvPr>
        </p:nvGraphicFramePr>
        <p:xfrm>
          <a:off x="323528" y="1628800"/>
          <a:ext cx="8496944" cy="4053235"/>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10 Grupo"/>
          <p:cNvGrpSpPr/>
          <p:nvPr/>
        </p:nvGrpSpPr>
        <p:grpSpPr>
          <a:xfrm>
            <a:off x="827584" y="2494637"/>
            <a:ext cx="7830534" cy="718339"/>
            <a:chOff x="827584" y="2638653"/>
            <a:chExt cx="7830534" cy="718339"/>
          </a:xfrm>
        </p:grpSpPr>
        <p:cxnSp>
          <p:nvCxnSpPr>
            <p:cNvPr id="14" name="13 Conector recto"/>
            <p:cNvCxnSpPr/>
            <p:nvPr/>
          </p:nvCxnSpPr>
          <p:spPr>
            <a:xfrm>
              <a:off x="827584" y="3356992"/>
              <a:ext cx="783053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5198306" y="2638653"/>
              <a:ext cx="3254289" cy="646331"/>
            </a:xfrm>
            <a:prstGeom prst="rect">
              <a:avLst/>
            </a:prstGeom>
            <a:noFill/>
          </p:spPr>
          <p:txBody>
            <a:bodyPr wrap="none" rtlCol="0">
              <a:spAutoFit/>
            </a:bodyPr>
            <a:lstStyle/>
            <a:p>
              <a:pPr algn="ctr"/>
              <a:r>
                <a:rPr lang="es-CR" dirty="0" smtClean="0">
                  <a:solidFill>
                    <a:srgbClr val="FF0000"/>
                  </a:solidFill>
                </a:rPr>
                <a:t>Consumo mínimo recomendado </a:t>
              </a:r>
            </a:p>
            <a:p>
              <a:pPr algn="ctr"/>
              <a:r>
                <a:rPr lang="es-CR" dirty="0" smtClean="0">
                  <a:solidFill>
                    <a:srgbClr val="FF0000"/>
                  </a:solidFill>
                </a:rPr>
                <a:t>por FAO (150 kg per cápita)</a:t>
              </a:r>
              <a:endParaRPr lang="es-CR" dirty="0">
                <a:solidFill>
                  <a:srgbClr val="FF0000"/>
                </a:solidFill>
              </a:endParaRPr>
            </a:p>
          </p:txBody>
        </p:sp>
      </p:grpSp>
    </p:spTree>
    <p:extLst>
      <p:ext uri="{BB962C8B-B14F-4D97-AF65-F5344CB8AC3E}">
        <p14:creationId xmlns:p14="http://schemas.microsoft.com/office/powerpoint/2010/main" val="29014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50671" y="5972362"/>
            <a:ext cx="2060308" cy="276999"/>
          </a:xfrm>
          <a:prstGeom prst="rect">
            <a:avLst/>
          </a:prstGeom>
          <a:noFill/>
        </p:spPr>
        <p:txBody>
          <a:bodyPr wrap="none" rtlCol="0">
            <a:spAutoFit/>
          </a:bodyPr>
          <a:lstStyle/>
          <a:p>
            <a:r>
              <a:rPr lang="es-CR" sz="1200" dirty="0" smtClean="0">
                <a:solidFill>
                  <a:srgbClr val="002060"/>
                </a:solidFill>
              </a:rPr>
              <a:t>FUENTE: CONSUAGRO, 2018</a:t>
            </a:r>
            <a:endParaRPr lang="es-CR" sz="1200" dirty="0">
              <a:solidFill>
                <a:srgbClr val="002060"/>
              </a:solidFill>
            </a:endParaRPr>
          </a:p>
        </p:txBody>
      </p:sp>
      <p:sp>
        <p:nvSpPr>
          <p:cNvPr id="3" name="2 CuadroTexto"/>
          <p:cNvSpPr txBox="1"/>
          <p:nvPr/>
        </p:nvSpPr>
        <p:spPr>
          <a:xfrm>
            <a:off x="5212865" y="5498068"/>
            <a:ext cx="2642710" cy="646331"/>
          </a:xfrm>
          <a:prstGeom prst="rect">
            <a:avLst/>
          </a:prstGeom>
          <a:noFill/>
        </p:spPr>
        <p:txBody>
          <a:bodyPr wrap="none" rtlCol="0">
            <a:spAutoFit/>
          </a:bodyPr>
          <a:lstStyle/>
          <a:p>
            <a:pPr algn="ctr"/>
            <a:r>
              <a:rPr lang="es-CR" b="1" dirty="0" smtClean="0">
                <a:solidFill>
                  <a:srgbClr val="FF0000"/>
                </a:solidFill>
                <a:latin typeface="Arial" pitchFamily="34" charset="0"/>
                <a:cs typeface="Arial" pitchFamily="34" charset="0"/>
              </a:rPr>
              <a:t>COSTO PRODUCCIÓN</a:t>
            </a:r>
          </a:p>
          <a:p>
            <a:pPr algn="ctr"/>
            <a:r>
              <a:rPr lang="es-CR" b="1" dirty="0" smtClean="0">
                <a:solidFill>
                  <a:srgbClr val="FF0000"/>
                </a:solidFill>
                <a:latin typeface="Arial" pitchFamily="34" charset="0"/>
                <a:cs typeface="Arial" pitchFamily="34" charset="0"/>
              </a:rPr>
              <a:t>$0.53</a:t>
            </a: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graphicFrame>
        <p:nvGraphicFramePr>
          <p:cNvPr id="9" name="1 Gráfico"/>
          <p:cNvGraphicFramePr>
            <a:graphicFrameLocks/>
          </p:cNvGraphicFramePr>
          <p:nvPr>
            <p:extLst>
              <p:ext uri="{D42A27DB-BD31-4B8C-83A1-F6EECF244321}">
                <p14:modId xmlns:p14="http://schemas.microsoft.com/office/powerpoint/2010/main" val="2092082753"/>
              </p:ext>
            </p:extLst>
          </p:nvPr>
        </p:nvGraphicFramePr>
        <p:xfrm>
          <a:off x="323528" y="1340768"/>
          <a:ext cx="8568952"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2" name="11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ALTO COSTO DE PRODUCCIÓN</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8895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36" t="20238" r="32176" b="17993"/>
          <a:stretch/>
        </p:blipFill>
        <p:spPr bwMode="auto">
          <a:xfrm>
            <a:off x="611560" y="1012086"/>
            <a:ext cx="7992888" cy="48651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8" y="6248345"/>
            <a:ext cx="3697615" cy="276999"/>
          </a:xfrm>
          <a:prstGeom prst="rect">
            <a:avLst/>
          </a:prstGeom>
          <a:noFill/>
        </p:spPr>
        <p:txBody>
          <a:bodyPr wrap="none" rtlCol="0">
            <a:spAutoFit/>
          </a:bodyPr>
          <a:lstStyle/>
          <a:p>
            <a:r>
              <a:rPr lang="es-CR" sz="1200" dirty="0" smtClean="0">
                <a:solidFill>
                  <a:srgbClr val="002060"/>
                </a:solidFill>
              </a:rPr>
              <a:t>FUENTE: IFCN, The global dairy world report, 2017/2018</a:t>
            </a:r>
            <a:endParaRPr lang="es-CR" sz="12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grpSp>
        <p:nvGrpSpPr>
          <p:cNvPr id="11" name="10 Grupo"/>
          <p:cNvGrpSpPr/>
          <p:nvPr/>
        </p:nvGrpSpPr>
        <p:grpSpPr>
          <a:xfrm>
            <a:off x="1486985" y="3268870"/>
            <a:ext cx="6532622" cy="2896434"/>
            <a:chOff x="1486985" y="3268870"/>
            <a:chExt cx="6532622" cy="2896434"/>
          </a:xfrm>
        </p:grpSpPr>
        <p:sp>
          <p:nvSpPr>
            <p:cNvPr id="3" name="2 CuadroTexto"/>
            <p:cNvSpPr txBox="1"/>
            <p:nvPr/>
          </p:nvSpPr>
          <p:spPr>
            <a:xfrm>
              <a:off x="1486985" y="5795972"/>
              <a:ext cx="6532622" cy="369332"/>
            </a:xfrm>
            <a:prstGeom prst="rect">
              <a:avLst/>
            </a:prstGeom>
            <a:noFill/>
          </p:spPr>
          <p:txBody>
            <a:bodyPr wrap="none" rtlCol="0">
              <a:spAutoFit/>
            </a:bodyPr>
            <a:lstStyle/>
            <a:p>
              <a:pPr algn="ctr"/>
              <a:r>
                <a:rPr lang="es-CR" dirty="0" smtClean="0">
                  <a:solidFill>
                    <a:srgbClr val="002060"/>
                  </a:solidFill>
                </a:rPr>
                <a:t>Costa Rica: </a:t>
              </a:r>
              <a:r>
                <a:rPr lang="es-CR" b="1" dirty="0" smtClean="0">
                  <a:solidFill>
                    <a:srgbClr val="002060"/>
                  </a:solidFill>
                </a:rPr>
                <a:t>$0,50 a $0,60</a:t>
              </a:r>
              <a:r>
                <a:rPr lang="es-CR" dirty="0" smtClean="0">
                  <a:solidFill>
                    <a:srgbClr val="002060"/>
                  </a:solidFill>
                </a:rPr>
                <a:t> </a:t>
              </a:r>
              <a:r>
                <a:rPr lang="es-CR" dirty="0" smtClean="0">
                  <a:solidFill>
                    <a:srgbClr val="FF0000"/>
                  </a:solidFill>
                </a:rPr>
                <a:t>¿en Panamá y resto CA&amp;C será similar?</a:t>
              </a:r>
              <a:endParaRPr lang="es-CR" dirty="0">
                <a:solidFill>
                  <a:srgbClr val="FF0000"/>
                </a:solidFill>
              </a:endParaRPr>
            </a:p>
          </p:txBody>
        </p:sp>
        <p:sp>
          <p:nvSpPr>
            <p:cNvPr id="6" name="5 Forma libre"/>
            <p:cNvSpPr/>
            <p:nvPr/>
          </p:nvSpPr>
          <p:spPr>
            <a:xfrm>
              <a:off x="2321626" y="3268870"/>
              <a:ext cx="326571" cy="232138"/>
            </a:xfrm>
            <a:custGeom>
              <a:avLst/>
              <a:gdLst>
                <a:gd name="connsiteX0" fmla="*/ 23751 w 326571"/>
                <a:gd name="connsiteY0" fmla="*/ 197 h 232138"/>
                <a:gd name="connsiteX1" fmla="*/ 23751 w 326571"/>
                <a:gd name="connsiteY1" fmla="*/ 197 h 232138"/>
                <a:gd name="connsiteX2" fmla="*/ 83127 w 326571"/>
                <a:gd name="connsiteY2" fmla="*/ 12073 h 232138"/>
                <a:gd name="connsiteX3" fmla="*/ 100940 w 326571"/>
                <a:gd name="connsiteY3" fmla="*/ 23948 h 232138"/>
                <a:gd name="connsiteX4" fmla="*/ 89065 w 326571"/>
                <a:gd name="connsiteY4" fmla="*/ 41761 h 232138"/>
                <a:gd name="connsiteX5" fmla="*/ 106878 w 326571"/>
                <a:gd name="connsiteY5" fmla="*/ 47699 h 232138"/>
                <a:gd name="connsiteX6" fmla="*/ 166255 w 326571"/>
                <a:gd name="connsiteY6" fmla="*/ 59574 h 232138"/>
                <a:gd name="connsiteX7" fmla="*/ 195943 w 326571"/>
                <a:gd name="connsiteY7" fmla="*/ 83325 h 232138"/>
                <a:gd name="connsiteX8" fmla="*/ 190005 w 326571"/>
                <a:gd name="connsiteY8" fmla="*/ 113013 h 232138"/>
                <a:gd name="connsiteX9" fmla="*/ 184068 w 326571"/>
                <a:gd name="connsiteY9" fmla="*/ 130826 h 232138"/>
                <a:gd name="connsiteX10" fmla="*/ 201880 w 326571"/>
                <a:gd name="connsiteY10" fmla="*/ 166452 h 232138"/>
                <a:gd name="connsiteX11" fmla="*/ 219693 w 326571"/>
                <a:gd name="connsiteY11" fmla="*/ 172390 h 232138"/>
                <a:gd name="connsiteX12" fmla="*/ 231569 w 326571"/>
                <a:gd name="connsiteY12" fmla="*/ 184265 h 232138"/>
                <a:gd name="connsiteX13" fmla="*/ 290945 w 326571"/>
                <a:gd name="connsiteY13" fmla="*/ 202078 h 232138"/>
                <a:gd name="connsiteX14" fmla="*/ 308758 w 326571"/>
                <a:gd name="connsiteY14" fmla="*/ 208016 h 232138"/>
                <a:gd name="connsiteX15" fmla="*/ 326571 w 326571"/>
                <a:gd name="connsiteY15" fmla="*/ 219891 h 232138"/>
                <a:gd name="connsiteX16" fmla="*/ 308758 w 326571"/>
                <a:gd name="connsiteY16" fmla="*/ 231766 h 232138"/>
                <a:gd name="connsiteX17" fmla="*/ 213756 w 326571"/>
                <a:gd name="connsiteY17" fmla="*/ 225829 h 232138"/>
                <a:gd name="connsiteX18" fmla="*/ 178130 w 326571"/>
                <a:gd name="connsiteY18" fmla="*/ 208016 h 232138"/>
                <a:gd name="connsiteX19" fmla="*/ 166255 w 326571"/>
                <a:gd name="connsiteY19" fmla="*/ 196140 h 232138"/>
                <a:gd name="connsiteX20" fmla="*/ 148442 w 326571"/>
                <a:gd name="connsiteY20" fmla="*/ 184265 h 232138"/>
                <a:gd name="connsiteX21" fmla="*/ 136566 w 326571"/>
                <a:gd name="connsiteY21" fmla="*/ 172390 h 232138"/>
                <a:gd name="connsiteX22" fmla="*/ 118753 w 326571"/>
                <a:gd name="connsiteY22" fmla="*/ 160514 h 232138"/>
                <a:gd name="connsiteX23" fmla="*/ 100940 w 326571"/>
                <a:gd name="connsiteY23" fmla="*/ 142701 h 232138"/>
                <a:gd name="connsiteX24" fmla="*/ 65314 w 326571"/>
                <a:gd name="connsiteY24" fmla="*/ 130826 h 232138"/>
                <a:gd name="connsiteX25" fmla="*/ 47501 w 326571"/>
                <a:gd name="connsiteY25" fmla="*/ 118951 h 232138"/>
                <a:gd name="connsiteX26" fmla="*/ 0 w 326571"/>
                <a:gd name="connsiteY26" fmla="*/ 77387 h 232138"/>
                <a:gd name="connsiteX27" fmla="*/ 23751 w 326571"/>
                <a:gd name="connsiteY27" fmla="*/ 18010 h 232138"/>
                <a:gd name="connsiteX28" fmla="*/ 47501 w 326571"/>
                <a:gd name="connsiteY28" fmla="*/ 6135 h 232138"/>
                <a:gd name="connsiteX29" fmla="*/ 83127 w 326571"/>
                <a:gd name="connsiteY29" fmla="*/ 197 h 232138"/>
                <a:gd name="connsiteX30" fmla="*/ 83127 w 326571"/>
                <a:gd name="connsiteY30" fmla="*/ 197 h 232138"/>
                <a:gd name="connsiteX31" fmla="*/ 83127 w 326571"/>
                <a:gd name="connsiteY31" fmla="*/ 41761 h 23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6571" h="232138">
                  <a:moveTo>
                    <a:pt x="23751" y="197"/>
                  </a:moveTo>
                  <a:lnTo>
                    <a:pt x="23751" y="197"/>
                  </a:lnTo>
                  <a:cubicBezTo>
                    <a:pt x="43543" y="4156"/>
                    <a:pt x="63836" y="6137"/>
                    <a:pt x="83127" y="12073"/>
                  </a:cubicBezTo>
                  <a:cubicBezTo>
                    <a:pt x="89948" y="14172"/>
                    <a:pt x="99540" y="16950"/>
                    <a:pt x="100940" y="23948"/>
                  </a:cubicBezTo>
                  <a:cubicBezTo>
                    <a:pt x="102340" y="30946"/>
                    <a:pt x="93023" y="35823"/>
                    <a:pt x="89065" y="41761"/>
                  </a:cubicBezTo>
                  <a:cubicBezTo>
                    <a:pt x="95003" y="43740"/>
                    <a:pt x="100741" y="46472"/>
                    <a:pt x="106878" y="47699"/>
                  </a:cubicBezTo>
                  <a:cubicBezTo>
                    <a:pt x="125120" y="51347"/>
                    <a:pt x="148366" y="50629"/>
                    <a:pt x="166255" y="59574"/>
                  </a:cubicBezTo>
                  <a:cubicBezTo>
                    <a:pt x="181238" y="67065"/>
                    <a:pt x="184897" y="72278"/>
                    <a:pt x="195943" y="83325"/>
                  </a:cubicBezTo>
                  <a:cubicBezTo>
                    <a:pt x="193964" y="93221"/>
                    <a:pt x="192453" y="103222"/>
                    <a:pt x="190005" y="113013"/>
                  </a:cubicBezTo>
                  <a:cubicBezTo>
                    <a:pt x="188487" y="119085"/>
                    <a:pt x="184068" y="124567"/>
                    <a:pt x="184068" y="130826"/>
                  </a:cubicBezTo>
                  <a:cubicBezTo>
                    <a:pt x="184068" y="139432"/>
                    <a:pt x="195875" y="161648"/>
                    <a:pt x="201880" y="166452"/>
                  </a:cubicBezTo>
                  <a:cubicBezTo>
                    <a:pt x="206767" y="170362"/>
                    <a:pt x="213755" y="170411"/>
                    <a:pt x="219693" y="172390"/>
                  </a:cubicBezTo>
                  <a:cubicBezTo>
                    <a:pt x="223652" y="176348"/>
                    <a:pt x="226562" y="181762"/>
                    <a:pt x="231569" y="184265"/>
                  </a:cubicBezTo>
                  <a:cubicBezTo>
                    <a:pt x="250380" y="193670"/>
                    <a:pt x="271060" y="196396"/>
                    <a:pt x="290945" y="202078"/>
                  </a:cubicBezTo>
                  <a:cubicBezTo>
                    <a:pt x="296963" y="203798"/>
                    <a:pt x="303160" y="205217"/>
                    <a:pt x="308758" y="208016"/>
                  </a:cubicBezTo>
                  <a:cubicBezTo>
                    <a:pt x="315141" y="211207"/>
                    <a:pt x="320633" y="215933"/>
                    <a:pt x="326571" y="219891"/>
                  </a:cubicBezTo>
                  <a:cubicBezTo>
                    <a:pt x="320633" y="223849"/>
                    <a:pt x="315884" y="231391"/>
                    <a:pt x="308758" y="231766"/>
                  </a:cubicBezTo>
                  <a:cubicBezTo>
                    <a:pt x="277073" y="233434"/>
                    <a:pt x="245311" y="229150"/>
                    <a:pt x="213756" y="225829"/>
                  </a:cubicBezTo>
                  <a:cubicBezTo>
                    <a:pt x="201120" y="224499"/>
                    <a:pt x="187530" y="215536"/>
                    <a:pt x="178130" y="208016"/>
                  </a:cubicBezTo>
                  <a:cubicBezTo>
                    <a:pt x="173759" y="204519"/>
                    <a:pt x="170626" y="199637"/>
                    <a:pt x="166255" y="196140"/>
                  </a:cubicBezTo>
                  <a:cubicBezTo>
                    <a:pt x="160683" y="191682"/>
                    <a:pt x="154014" y="188723"/>
                    <a:pt x="148442" y="184265"/>
                  </a:cubicBezTo>
                  <a:cubicBezTo>
                    <a:pt x="144070" y="180768"/>
                    <a:pt x="140937" y="175887"/>
                    <a:pt x="136566" y="172390"/>
                  </a:cubicBezTo>
                  <a:cubicBezTo>
                    <a:pt x="130993" y="167932"/>
                    <a:pt x="124235" y="165083"/>
                    <a:pt x="118753" y="160514"/>
                  </a:cubicBezTo>
                  <a:cubicBezTo>
                    <a:pt x="112302" y="155138"/>
                    <a:pt x="108280" y="146779"/>
                    <a:pt x="100940" y="142701"/>
                  </a:cubicBezTo>
                  <a:cubicBezTo>
                    <a:pt x="89998" y="136622"/>
                    <a:pt x="75729" y="137769"/>
                    <a:pt x="65314" y="130826"/>
                  </a:cubicBezTo>
                  <a:cubicBezTo>
                    <a:pt x="59376" y="126868"/>
                    <a:pt x="52871" y="123650"/>
                    <a:pt x="47501" y="118951"/>
                  </a:cubicBezTo>
                  <a:cubicBezTo>
                    <a:pt x="-8074" y="70323"/>
                    <a:pt x="40084" y="104109"/>
                    <a:pt x="0" y="77387"/>
                  </a:cubicBezTo>
                  <a:cubicBezTo>
                    <a:pt x="2320" y="70428"/>
                    <a:pt x="15013" y="26748"/>
                    <a:pt x="23751" y="18010"/>
                  </a:cubicBezTo>
                  <a:cubicBezTo>
                    <a:pt x="30010" y="11751"/>
                    <a:pt x="39366" y="9622"/>
                    <a:pt x="47501" y="6135"/>
                  </a:cubicBezTo>
                  <a:cubicBezTo>
                    <a:pt x="65737" y="-1681"/>
                    <a:pt x="63997" y="197"/>
                    <a:pt x="83127" y="197"/>
                  </a:cubicBezTo>
                  <a:lnTo>
                    <a:pt x="83127" y="197"/>
                  </a:lnTo>
                  <a:lnTo>
                    <a:pt x="83127" y="41761"/>
                  </a:lnTo>
                </a:path>
              </a:pathLst>
            </a:custGeom>
            <a:solidFill>
              <a:srgbClr val="C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gr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3" name="12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ALTO COSTO DE PRODUCCIÓN</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611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3" name="12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PRECIOS DE LA LECHE (por kilo)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51" t="18097" r="21750" b="7845"/>
          <a:stretch/>
        </p:blipFill>
        <p:spPr bwMode="auto">
          <a:xfrm>
            <a:off x="1043608" y="1484784"/>
            <a:ext cx="6912768" cy="4797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86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3" name="12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PRECIOS DE LA LECHE (por kilo)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2367658618"/>
              </p:ext>
            </p:extLst>
          </p:nvPr>
        </p:nvGraphicFramePr>
        <p:xfrm>
          <a:off x="827584" y="1484777"/>
          <a:ext cx="7416823" cy="4392495"/>
        </p:xfrm>
        <a:graphic>
          <a:graphicData uri="http://schemas.openxmlformats.org/drawingml/2006/table">
            <a:tbl>
              <a:tblPr/>
              <a:tblGrid>
                <a:gridCol w="774678"/>
                <a:gridCol w="2905042"/>
                <a:gridCol w="3325034"/>
                <a:gridCol w="412069"/>
              </a:tblGrid>
              <a:tr h="488055">
                <a:tc>
                  <a:txBody>
                    <a:bodyPr/>
                    <a:lstStyle/>
                    <a:p>
                      <a:pPr algn="l" fontAlgn="ctr"/>
                      <a:r>
                        <a:rPr lang="es-CR" sz="2800" b="0" i="0" u="none" strike="noStrike" dirty="0">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ctr" fontAlgn="ctr"/>
                      <a:r>
                        <a:rPr lang="es-CR" sz="2800" b="1" i="0" u="none" strike="noStrike">
                          <a:effectLst/>
                          <a:latin typeface="Arial"/>
                        </a:rPr>
                        <a:t>PAÍS</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CR" sz="2800" b="1" i="0" u="none" strike="noStrike">
                          <a:effectLst/>
                          <a:latin typeface="Arial"/>
                        </a:rPr>
                        <a:t>PRECIO KILO $</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Panamá</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R" sz="2800" b="0" i="0" u="none" strike="noStrike" dirty="0">
                          <a:solidFill>
                            <a:srgbClr val="FF0000"/>
                          </a:solidFill>
                          <a:effectLst/>
                          <a:latin typeface="Arial"/>
                        </a:rPr>
                        <a:t>0.61 (A)</a:t>
                      </a:r>
                      <a:r>
                        <a:rPr lang="es-CR" sz="2800" b="0" i="0" u="none" strike="noStrike" dirty="0">
                          <a:effectLst/>
                          <a:latin typeface="Arial"/>
                        </a:rPr>
                        <a:t> - 0.33 (C)</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Guatemala</a:t>
                      </a:r>
                    </a:p>
                  </a:txBody>
                  <a:tcPr marL="9525" marR="9525" marT="9525" marB="0" anchor="ctr">
                    <a:lnL>
                      <a:noFill/>
                    </a:lnL>
                    <a:lnR>
                      <a:noFill/>
                    </a:lnR>
                    <a:lnT>
                      <a:noFill/>
                    </a:lnT>
                    <a:lnB>
                      <a:noFill/>
                    </a:lnB>
                    <a:solidFill>
                      <a:srgbClr val="FFFFFF"/>
                    </a:solidFill>
                  </a:tcPr>
                </a:tc>
                <a:tc>
                  <a:txBody>
                    <a:bodyPr/>
                    <a:lstStyle/>
                    <a:p>
                      <a:pPr algn="ctr" fontAlgn="ctr"/>
                      <a:r>
                        <a:rPr lang="es-CR" sz="2800" b="0" i="0" u="none" strike="noStrike" dirty="0">
                          <a:effectLst/>
                          <a:latin typeface="Arial"/>
                        </a:rPr>
                        <a:t>0.54</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Costa Rica</a:t>
                      </a:r>
                    </a:p>
                  </a:txBody>
                  <a:tcPr marL="9525" marR="9525" marT="9525" marB="0" anchor="ctr">
                    <a:lnL>
                      <a:noFill/>
                    </a:lnL>
                    <a:lnR>
                      <a:noFill/>
                    </a:lnR>
                    <a:lnT>
                      <a:noFill/>
                    </a:lnT>
                    <a:lnB>
                      <a:noFill/>
                    </a:lnB>
                    <a:solidFill>
                      <a:srgbClr val="FFFFFF"/>
                    </a:solidFill>
                  </a:tcPr>
                </a:tc>
                <a:tc>
                  <a:txBody>
                    <a:bodyPr/>
                    <a:lstStyle/>
                    <a:p>
                      <a:pPr algn="ctr" fontAlgn="ctr"/>
                      <a:r>
                        <a:rPr lang="es-CR" sz="2800" b="0" i="0" u="none" strike="noStrike" dirty="0">
                          <a:effectLst/>
                          <a:latin typeface="Arial"/>
                        </a:rPr>
                        <a:t>0.46 a 0.54</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El Salvador</a:t>
                      </a:r>
                    </a:p>
                  </a:txBody>
                  <a:tcPr marL="9525" marR="9525" marT="9525" marB="0" anchor="ctr">
                    <a:lnL>
                      <a:noFill/>
                    </a:lnL>
                    <a:lnR>
                      <a:noFill/>
                    </a:lnR>
                    <a:lnT>
                      <a:noFill/>
                    </a:lnT>
                    <a:lnB>
                      <a:noFill/>
                    </a:lnB>
                    <a:solidFill>
                      <a:srgbClr val="FFFFFF"/>
                    </a:solidFill>
                  </a:tcPr>
                </a:tc>
                <a:tc>
                  <a:txBody>
                    <a:bodyPr/>
                    <a:lstStyle/>
                    <a:p>
                      <a:pPr algn="ctr" fontAlgn="ctr"/>
                      <a:r>
                        <a:rPr lang="es-CR" sz="2800" b="0" i="0" u="none" strike="noStrike" dirty="0">
                          <a:effectLst/>
                          <a:latin typeface="Arial"/>
                        </a:rPr>
                        <a:t>0.53</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Honduras</a:t>
                      </a:r>
                    </a:p>
                  </a:txBody>
                  <a:tcPr marL="9525" marR="9525" marT="9525" marB="0" anchor="ctr">
                    <a:lnL>
                      <a:noFill/>
                    </a:lnL>
                    <a:lnR>
                      <a:noFill/>
                    </a:lnR>
                    <a:lnT>
                      <a:noFill/>
                    </a:lnT>
                    <a:lnB>
                      <a:noFill/>
                    </a:lnB>
                    <a:solidFill>
                      <a:srgbClr val="FFFFFF"/>
                    </a:solidFill>
                  </a:tcPr>
                </a:tc>
                <a:tc>
                  <a:txBody>
                    <a:bodyPr/>
                    <a:lstStyle/>
                    <a:p>
                      <a:pPr algn="ctr" fontAlgn="ctr"/>
                      <a:r>
                        <a:rPr lang="es-CR" sz="2800" b="0" i="0" u="none" strike="noStrike" dirty="0">
                          <a:effectLst/>
                          <a:latin typeface="Arial"/>
                        </a:rPr>
                        <a:t>0.42</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Nicaragua</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es-CR" sz="2800" b="0" i="0" u="none" strike="noStrike" dirty="0" smtClean="0">
                          <a:effectLst/>
                          <a:latin typeface="Arial"/>
                        </a:rPr>
                        <a:t>0.40</a:t>
                      </a:r>
                      <a:endParaRPr lang="es-CR" sz="2800" b="0" i="0" u="none" strike="noStrike" dirty="0">
                        <a:effectLst/>
                        <a:latin typeface="Arial"/>
                      </a:endParaRP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r>
              <a:tr h="488055">
                <a:tc>
                  <a:txBody>
                    <a:bodyPr/>
                    <a:lstStyle/>
                    <a:p>
                      <a:pPr algn="l" fontAlgn="ctr"/>
                      <a:r>
                        <a:rPr lang="es-CR" sz="2800" b="0" i="0" u="none" strike="noStrike">
                          <a:effectLst/>
                          <a:latin typeface="Arial"/>
                        </a:rPr>
                        <a:t> </a:t>
                      </a:r>
                    </a:p>
                  </a:txBody>
                  <a:tcPr marL="9525" marR="9525" marT="9525" marB="0" anchor="ctr">
                    <a:lnL>
                      <a:noFill/>
                    </a:lnL>
                    <a:lnR>
                      <a:noFill/>
                    </a:lnR>
                    <a:lnT>
                      <a:noFill/>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CR" sz="2800" b="0" i="0" u="none" strike="noStrike">
                          <a:effectLst/>
                          <a:latin typeface="Arial"/>
                        </a:rPr>
                        <a:t>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CR" sz="2800" b="0" i="0" u="none" strike="noStrike" dirty="0">
                          <a:effectLst/>
                          <a:latin typeface="Arial"/>
                        </a:rPr>
                        <a:t> </a:t>
                      </a:r>
                    </a:p>
                  </a:txBody>
                  <a:tcPr marL="9525" marR="9525" marT="9525" marB="0" anchor="ctr">
                    <a:lnL>
                      <a:noFill/>
                    </a:lnL>
                    <a:lnR>
                      <a:noFill/>
                    </a:lnR>
                    <a:lnT>
                      <a:noFill/>
                    </a:lnT>
                    <a:lnB>
                      <a:noFill/>
                    </a:lnB>
                    <a:solidFill>
                      <a:srgbClr val="FFFFFF"/>
                    </a:solidFill>
                  </a:tcPr>
                </a:tc>
              </a:tr>
            </a:tbl>
          </a:graphicData>
        </a:graphic>
      </p:graphicFrame>
      <p:sp>
        <p:nvSpPr>
          <p:cNvPr id="3" name="2 CuadroTexto"/>
          <p:cNvSpPr txBox="1"/>
          <p:nvPr/>
        </p:nvSpPr>
        <p:spPr>
          <a:xfrm>
            <a:off x="611560" y="6021288"/>
            <a:ext cx="3011915" cy="276999"/>
          </a:xfrm>
          <a:prstGeom prst="rect">
            <a:avLst/>
          </a:prstGeom>
          <a:noFill/>
        </p:spPr>
        <p:txBody>
          <a:bodyPr wrap="none" rtlCol="0">
            <a:spAutoFit/>
          </a:bodyPr>
          <a:lstStyle/>
          <a:p>
            <a:r>
              <a:rPr lang="es-CR" sz="1200" dirty="0" smtClean="0">
                <a:latin typeface="Arial" pitchFamily="34" charset="0"/>
                <a:cs typeface="Arial" pitchFamily="34" charset="0"/>
              </a:rPr>
              <a:t>FUENTE: CNPL-CR con datos FAO 2018</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15412389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3" name="12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TÉRMINOS DE INTERCAMBIO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37" t="10454" r="20386" b="7844"/>
          <a:stretch/>
        </p:blipFill>
        <p:spPr bwMode="auto">
          <a:xfrm>
            <a:off x="899592" y="1196752"/>
            <a:ext cx="727280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23528" y="6248345"/>
            <a:ext cx="1951175" cy="276999"/>
          </a:xfrm>
          <a:prstGeom prst="rect">
            <a:avLst/>
          </a:prstGeom>
          <a:noFill/>
        </p:spPr>
        <p:txBody>
          <a:bodyPr wrap="none" rtlCol="0">
            <a:spAutoFit/>
          </a:bodyPr>
          <a:lstStyle/>
          <a:p>
            <a:r>
              <a:rPr lang="es-CR" sz="1200" dirty="0" smtClean="0">
                <a:latin typeface="Arial" pitchFamily="34" charset="0"/>
                <a:cs typeface="Arial" pitchFamily="34" charset="0"/>
              </a:rPr>
              <a:t>FUENTE: CNPL-CR </a:t>
            </a:r>
            <a:r>
              <a:rPr lang="es-CR" sz="1200" dirty="0" smtClean="0">
                <a:latin typeface="Arial" pitchFamily="34" charset="0"/>
                <a:cs typeface="Arial" pitchFamily="34" charset="0"/>
              </a:rPr>
              <a:t>2019</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229622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8" t="19590" r="22589" b="10798"/>
          <a:stretch/>
        </p:blipFill>
        <p:spPr bwMode="auto">
          <a:xfrm>
            <a:off x="971600" y="1340768"/>
            <a:ext cx="7128792" cy="480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TÉRMINOS DE INTERCAMBIO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6" name="5 CuadroTexto"/>
          <p:cNvSpPr txBox="1"/>
          <p:nvPr/>
        </p:nvSpPr>
        <p:spPr>
          <a:xfrm>
            <a:off x="323528" y="6248345"/>
            <a:ext cx="1951175" cy="276999"/>
          </a:xfrm>
          <a:prstGeom prst="rect">
            <a:avLst/>
          </a:prstGeom>
          <a:noFill/>
        </p:spPr>
        <p:txBody>
          <a:bodyPr wrap="none" rtlCol="0">
            <a:spAutoFit/>
          </a:bodyPr>
          <a:lstStyle/>
          <a:p>
            <a:r>
              <a:rPr lang="es-CR" sz="1200" dirty="0" smtClean="0">
                <a:latin typeface="Arial" pitchFamily="34" charset="0"/>
                <a:cs typeface="Arial" pitchFamily="34" charset="0"/>
              </a:rPr>
              <a:t>FUENTE: CNPL-CR </a:t>
            </a:r>
            <a:r>
              <a:rPr lang="es-CR" sz="1200" dirty="0" smtClean="0">
                <a:latin typeface="Arial" pitchFamily="34" charset="0"/>
                <a:cs typeface="Arial" pitchFamily="34" charset="0"/>
              </a:rPr>
              <a:t>2019</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923177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1520" y="225514"/>
            <a:ext cx="8640960" cy="523220"/>
          </a:xfrm>
          <a:prstGeom prst="rect">
            <a:avLst/>
          </a:prstGeom>
        </p:spPr>
        <p:txBody>
          <a:bodyPr wrap="square">
            <a:spAutoFit/>
          </a:bodyPr>
          <a:lstStyle/>
          <a:p>
            <a:pPr algn="ctr" fontAlgn="base"/>
            <a:r>
              <a:rPr lang="es-CR" sz="2800" b="1" dirty="0" smtClean="0">
                <a:solidFill>
                  <a:srgbClr val="002060"/>
                </a:solidFill>
              </a:rPr>
              <a:t>Contenido</a:t>
            </a:r>
            <a:endParaRPr lang="es-CR" sz="2800" b="1" dirty="0">
              <a:solidFill>
                <a:srgbClr val="002060"/>
              </a:solidFill>
            </a:endParaRPr>
          </a:p>
        </p:txBody>
      </p:sp>
      <p:sp>
        <p:nvSpPr>
          <p:cNvPr id="14" name="1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3" name="2 CuadroTexto"/>
          <p:cNvSpPr txBox="1"/>
          <p:nvPr/>
        </p:nvSpPr>
        <p:spPr>
          <a:xfrm>
            <a:off x="319117" y="1052736"/>
            <a:ext cx="8429348" cy="4524315"/>
          </a:xfrm>
          <a:prstGeom prst="rect">
            <a:avLst/>
          </a:prstGeom>
          <a:noFill/>
        </p:spPr>
        <p:txBody>
          <a:bodyPr wrap="square" rtlCol="0">
            <a:spAutoFit/>
          </a:bodyPr>
          <a:lstStyle/>
          <a:p>
            <a:pPr marL="285750" indent="-285750" algn="just">
              <a:buFont typeface="Wingdings" pitchFamily="2" charset="2"/>
              <a:buChar char="§"/>
            </a:pPr>
            <a:r>
              <a:rPr lang="es-CR" sz="3600" dirty="0" smtClean="0">
                <a:solidFill>
                  <a:srgbClr val="002060"/>
                </a:solidFill>
              </a:rPr>
              <a:t>Globalización y competitividad</a:t>
            </a:r>
          </a:p>
          <a:p>
            <a:pPr marL="285750" indent="-285750" algn="just">
              <a:buFont typeface="Wingdings" pitchFamily="2" charset="2"/>
              <a:buChar char="§"/>
            </a:pPr>
            <a:endParaRPr lang="es-CR" sz="3600" dirty="0">
              <a:solidFill>
                <a:srgbClr val="002060"/>
              </a:solidFill>
            </a:endParaRPr>
          </a:p>
          <a:p>
            <a:pPr marL="285750" indent="-285750" algn="just">
              <a:buFont typeface="Wingdings" pitchFamily="2" charset="2"/>
              <a:buChar char="§"/>
            </a:pPr>
            <a:r>
              <a:rPr lang="es-CR" sz="3600" dirty="0" smtClean="0">
                <a:solidFill>
                  <a:srgbClr val="002060"/>
                </a:solidFill>
              </a:rPr>
              <a:t>Condiciones para la producción láctea en CA&amp;C</a:t>
            </a:r>
          </a:p>
          <a:p>
            <a:pPr marL="285750" indent="-285750" algn="just">
              <a:buFont typeface="Wingdings" pitchFamily="2" charset="2"/>
              <a:buChar char="§"/>
            </a:pPr>
            <a:endParaRPr lang="es-CR" sz="3600" dirty="0">
              <a:solidFill>
                <a:srgbClr val="002060"/>
              </a:solidFill>
            </a:endParaRPr>
          </a:p>
          <a:p>
            <a:pPr marL="285750" indent="-285750" algn="just">
              <a:buFont typeface="Wingdings" pitchFamily="2" charset="2"/>
              <a:buChar char="§"/>
            </a:pPr>
            <a:r>
              <a:rPr lang="es-CR" sz="3600" dirty="0" smtClean="0">
                <a:solidFill>
                  <a:srgbClr val="002060"/>
                </a:solidFill>
              </a:rPr>
              <a:t>Cómo ser más rentables y competitivos</a:t>
            </a:r>
          </a:p>
          <a:p>
            <a:pPr marL="285750" indent="-285750" algn="just">
              <a:buFont typeface="Wingdings" pitchFamily="2" charset="2"/>
              <a:buChar char="§"/>
            </a:pPr>
            <a:endParaRPr lang="es-CR" sz="3600" dirty="0">
              <a:solidFill>
                <a:srgbClr val="002060"/>
              </a:solidFill>
            </a:endParaRPr>
          </a:p>
          <a:p>
            <a:pPr marL="285750" indent="-285750" algn="just">
              <a:buFont typeface="Wingdings" pitchFamily="2" charset="2"/>
              <a:buChar char="§"/>
            </a:pPr>
            <a:r>
              <a:rPr lang="es-CR" sz="3600" dirty="0" smtClean="0">
                <a:solidFill>
                  <a:srgbClr val="002060"/>
                </a:solidFill>
              </a:rPr>
              <a:t>Recomendaciones</a:t>
            </a:r>
            <a:endParaRPr lang="es-CR" sz="3600" dirty="0">
              <a:solidFill>
                <a:srgbClr val="002060"/>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Tree>
    <p:extLst>
      <p:ext uri="{BB962C8B-B14F-4D97-AF65-F5344CB8AC3E}">
        <p14:creationId xmlns:p14="http://schemas.microsoft.com/office/powerpoint/2010/main" val="1241846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37" t="19590" r="23323" b="9322"/>
          <a:stretch/>
        </p:blipFill>
        <p:spPr bwMode="auto">
          <a:xfrm>
            <a:off x="1115616" y="1340768"/>
            <a:ext cx="6543750" cy="480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TÉRMINOS DE INTERCAMBIO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6 CuadroTexto"/>
          <p:cNvSpPr txBox="1"/>
          <p:nvPr/>
        </p:nvSpPr>
        <p:spPr>
          <a:xfrm>
            <a:off x="323528" y="6248345"/>
            <a:ext cx="1951175" cy="276999"/>
          </a:xfrm>
          <a:prstGeom prst="rect">
            <a:avLst/>
          </a:prstGeom>
          <a:noFill/>
        </p:spPr>
        <p:txBody>
          <a:bodyPr wrap="none" rtlCol="0">
            <a:spAutoFit/>
          </a:bodyPr>
          <a:lstStyle/>
          <a:p>
            <a:r>
              <a:rPr lang="es-CR" sz="1200" dirty="0" smtClean="0">
                <a:latin typeface="Arial" pitchFamily="34" charset="0"/>
                <a:cs typeface="Arial" pitchFamily="34" charset="0"/>
              </a:rPr>
              <a:t>FUENTE: CNPL-CR </a:t>
            </a:r>
            <a:r>
              <a:rPr lang="es-CR" sz="1200" dirty="0" smtClean="0">
                <a:latin typeface="Arial" pitchFamily="34" charset="0"/>
                <a:cs typeface="Arial" pitchFamily="34" charset="0"/>
              </a:rPr>
              <a:t>2019</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1574282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94" t="19216" r="22799" b="9321"/>
          <a:stretch/>
        </p:blipFill>
        <p:spPr bwMode="auto">
          <a:xfrm>
            <a:off x="1043608" y="1340768"/>
            <a:ext cx="6768752" cy="48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TÉRMINOS DE INTERCAMBIO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6" name="5 CuadroTexto"/>
          <p:cNvSpPr txBox="1"/>
          <p:nvPr/>
        </p:nvSpPr>
        <p:spPr>
          <a:xfrm>
            <a:off x="323528" y="6248345"/>
            <a:ext cx="1951175" cy="276999"/>
          </a:xfrm>
          <a:prstGeom prst="rect">
            <a:avLst/>
          </a:prstGeom>
          <a:noFill/>
        </p:spPr>
        <p:txBody>
          <a:bodyPr wrap="none" rtlCol="0">
            <a:spAutoFit/>
          </a:bodyPr>
          <a:lstStyle/>
          <a:p>
            <a:r>
              <a:rPr lang="es-CR" sz="1200" dirty="0" smtClean="0">
                <a:latin typeface="Arial" pitchFamily="34" charset="0"/>
                <a:cs typeface="Arial" pitchFamily="34" charset="0"/>
              </a:rPr>
              <a:t>FUENTE: CNPL-CR </a:t>
            </a:r>
            <a:r>
              <a:rPr lang="es-CR" sz="1200" dirty="0" smtClean="0">
                <a:latin typeface="Arial" pitchFamily="34" charset="0"/>
                <a:cs typeface="Arial" pitchFamily="34" charset="0"/>
              </a:rPr>
              <a:t>2019</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49920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2" name="11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7" name="6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TÉRMINOS DE INTERCAMBIO</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6" name="5 CuadroTexto"/>
          <p:cNvSpPr txBox="1"/>
          <p:nvPr/>
        </p:nvSpPr>
        <p:spPr>
          <a:xfrm>
            <a:off x="323528" y="6248345"/>
            <a:ext cx="1951175" cy="276999"/>
          </a:xfrm>
          <a:prstGeom prst="rect">
            <a:avLst/>
          </a:prstGeom>
          <a:noFill/>
        </p:spPr>
        <p:txBody>
          <a:bodyPr wrap="none" rtlCol="0">
            <a:spAutoFit/>
          </a:bodyPr>
          <a:lstStyle/>
          <a:p>
            <a:r>
              <a:rPr lang="es-CR" sz="1200" dirty="0" smtClean="0">
                <a:latin typeface="Arial" pitchFamily="34" charset="0"/>
                <a:cs typeface="Arial" pitchFamily="34" charset="0"/>
              </a:rPr>
              <a:t>FUENTE: CNPL-CR </a:t>
            </a:r>
            <a:r>
              <a:rPr lang="es-CR" sz="1200" dirty="0" smtClean="0">
                <a:latin typeface="Arial" pitchFamily="34" charset="0"/>
                <a:cs typeface="Arial" pitchFamily="34" charset="0"/>
              </a:rPr>
              <a:t>2019</a:t>
            </a:r>
            <a:endParaRPr lang="es-CR" sz="1200"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52" t="20709" r="23114" b="9321"/>
          <a:stretch/>
        </p:blipFill>
        <p:spPr bwMode="auto">
          <a:xfrm>
            <a:off x="1187624" y="1310245"/>
            <a:ext cx="6606283" cy="478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120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1" name="10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2" name="11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IMPORTADORES NETOS DE LÁCTEOS</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11" t="32090" r="27204" b="26306"/>
          <a:stretch/>
        </p:blipFill>
        <p:spPr bwMode="auto">
          <a:xfrm>
            <a:off x="323527" y="1628801"/>
            <a:ext cx="8595425" cy="41044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39552" y="6093296"/>
            <a:ext cx="4254113" cy="307777"/>
          </a:xfrm>
          <a:prstGeom prst="rect">
            <a:avLst/>
          </a:prstGeom>
          <a:noFill/>
        </p:spPr>
        <p:txBody>
          <a:bodyPr wrap="none" rtlCol="0">
            <a:spAutoFit/>
          </a:bodyPr>
          <a:lstStyle/>
          <a:p>
            <a:r>
              <a:rPr lang="es-CR" sz="1400" dirty="0" smtClean="0"/>
              <a:t>FUENTE: FECALAC – CNPL, Congreso Lechero CR 2018</a:t>
            </a:r>
            <a:endParaRPr lang="es-CR" sz="1400" dirty="0"/>
          </a:p>
        </p:txBody>
      </p:sp>
    </p:spTree>
    <p:extLst>
      <p:ext uri="{BB962C8B-B14F-4D97-AF65-F5344CB8AC3E}">
        <p14:creationId xmlns:p14="http://schemas.microsoft.com/office/powerpoint/2010/main" val="2335448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11" name="10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2" name="11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IMPORTADORES NETOS DE LÁCTEOS</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06" t="31157" r="31655" b="25933"/>
          <a:stretch/>
        </p:blipFill>
        <p:spPr bwMode="auto">
          <a:xfrm>
            <a:off x="539552" y="1340768"/>
            <a:ext cx="7920880" cy="42808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539552" y="6093296"/>
            <a:ext cx="4254113" cy="307777"/>
          </a:xfrm>
          <a:prstGeom prst="rect">
            <a:avLst/>
          </a:prstGeom>
          <a:noFill/>
        </p:spPr>
        <p:txBody>
          <a:bodyPr wrap="none" rtlCol="0">
            <a:spAutoFit/>
          </a:bodyPr>
          <a:lstStyle/>
          <a:p>
            <a:r>
              <a:rPr lang="es-CR" sz="1400" dirty="0" smtClean="0"/>
              <a:t>FUENTE: FECALAC – CNPL, Congreso Lechero CR 2018</a:t>
            </a:r>
            <a:endParaRPr lang="es-CR" sz="1400" dirty="0"/>
          </a:p>
        </p:txBody>
      </p:sp>
      <p:sp>
        <p:nvSpPr>
          <p:cNvPr id="2" name="1 CuadroTexto"/>
          <p:cNvSpPr txBox="1"/>
          <p:nvPr/>
        </p:nvSpPr>
        <p:spPr>
          <a:xfrm>
            <a:off x="6423399" y="5785519"/>
            <a:ext cx="1965025" cy="307777"/>
          </a:xfrm>
          <a:prstGeom prst="rect">
            <a:avLst/>
          </a:prstGeom>
          <a:noFill/>
        </p:spPr>
        <p:txBody>
          <a:bodyPr wrap="none" rtlCol="0">
            <a:spAutoFit/>
          </a:bodyPr>
          <a:lstStyle/>
          <a:p>
            <a:r>
              <a:rPr lang="es-CR" sz="1400" dirty="0" smtClean="0"/>
              <a:t>CIF: Costo+seguro+flete</a:t>
            </a:r>
            <a:endParaRPr lang="es-CR" sz="1400" dirty="0"/>
          </a:p>
        </p:txBody>
      </p:sp>
    </p:spTree>
    <p:extLst>
      <p:ext uri="{BB962C8B-B14F-4D97-AF65-F5344CB8AC3E}">
        <p14:creationId xmlns:p14="http://schemas.microsoft.com/office/powerpoint/2010/main" val="3405266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593359" y="1556792"/>
            <a:ext cx="8029289" cy="34163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spc="0" dirty="0" smtClean="0">
                <a:ln w="0"/>
                <a:solidFill>
                  <a:srgbClr val="002060"/>
                </a:solidFill>
                <a:effectLst>
                  <a:reflection blurRad="12700" stA="50000" endPos="50000" dist="5000" dir="5400000" sy="-100000" rotWithShape="0"/>
                </a:effectLst>
              </a:rPr>
              <a:t>¿Qué podemos hacer para ser más rentables y competitivos?</a:t>
            </a:r>
            <a:endParaRPr lang="es-ES" sz="5400" b="1" cap="all" spc="0" dirty="0">
              <a:ln w="0"/>
              <a:solidFill>
                <a:srgbClr val="002060"/>
              </a:solidFill>
              <a:effectLst>
                <a:reflection blurRad="12700" stA="50000" endPos="50000" dist="5000" dir="5400000" sy="-100000" rotWithShape="0"/>
              </a:effectLst>
            </a:endParaRPr>
          </a:p>
        </p:txBody>
      </p:sp>
      <p:sp>
        <p:nvSpPr>
          <p:cNvPr id="4" name="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Tree>
    <p:extLst>
      <p:ext uri="{BB962C8B-B14F-4D97-AF65-F5344CB8AC3E}">
        <p14:creationId xmlns:p14="http://schemas.microsoft.com/office/powerpoint/2010/main" val="3256670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32" t="52613" r="72116" b="21569"/>
          <a:stretch/>
        </p:blipFill>
        <p:spPr bwMode="auto">
          <a:xfrm>
            <a:off x="124796" y="2080926"/>
            <a:ext cx="2679968" cy="3220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grpSp>
        <p:nvGrpSpPr>
          <p:cNvPr id="2" name="1 Grupo"/>
          <p:cNvGrpSpPr/>
          <p:nvPr/>
        </p:nvGrpSpPr>
        <p:grpSpPr>
          <a:xfrm>
            <a:off x="3275856" y="1823333"/>
            <a:ext cx="5798974" cy="4535791"/>
            <a:chOff x="3275856" y="1823333"/>
            <a:chExt cx="5798974" cy="4535791"/>
          </a:xfrm>
        </p:grpSpPr>
        <p:sp>
          <p:nvSpPr>
            <p:cNvPr id="3" name="2 Rectángulo"/>
            <p:cNvSpPr/>
            <p:nvPr/>
          </p:nvSpPr>
          <p:spPr>
            <a:xfrm>
              <a:off x="3275856" y="1823333"/>
              <a:ext cx="5798974" cy="3477875"/>
            </a:xfrm>
            <a:prstGeom prst="rect">
              <a:avLst/>
            </a:prstGeom>
          </p:spPr>
          <p:txBody>
            <a:bodyPr wrap="square">
              <a:spAutoFit/>
            </a:bodyPr>
            <a:lstStyle/>
            <a:p>
              <a:pPr algn="ctr"/>
              <a:r>
                <a:rPr lang="es-CR" sz="4400" i="1" dirty="0" smtClean="0">
                  <a:solidFill>
                    <a:srgbClr val="002060"/>
                  </a:solidFill>
                </a:rPr>
                <a:t>¿será un asunto de cómo ganar más dinero o de cómo producir más barato para ser competitivos?</a:t>
              </a:r>
              <a:endParaRPr lang="es-CR" sz="4400" dirty="0">
                <a:solidFill>
                  <a:srgbClr val="002060"/>
                </a:solidFill>
              </a:endParaRPr>
            </a:p>
          </p:txBody>
        </p:sp>
        <p:pic>
          <p:nvPicPr>
            <p:cNvPr id="2050" name="Picture 2" descr="C:\Users\HECTOR\AppData\Local\Microsoft\Windows\INetCache\IE\L84XZ9L2\question-mark-1019993_960_7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454" y="5018356"/>
              <a:ext cx="1340768" cy="13407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492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graphicFrame>
        <p:nvGraphicFramePr>
          <p:cNvPr id="14" name="3 Gráfico"/>
          <p:cNvGraphicFramePr>
            <a:graphicFrameLocks/>
          </p:cNvGraphicFramePr>
          <p:nvPr>
            <p:extLst>
              <p:ext uri="{D42A27DB-BD31-4B8C-83A1-F6EECF244321}">
                <p14:modId xmlns:p14="http://schemas.microsoft.com/office/powerpoint/2010/main" val="3801268917"/>
              </p:ext>
            </p:extLst>
          </p:nvPr>
        </p:nvGraphicFramePr>
        <p:xfrm>
          <a:off x="539552" y="980728"/>
          <a:ext cx="7968191"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15" name="4 CuadroTexto"/>
          <p:cNvSpPr txBox="1"/>
          <p:nvPr/>
        </p:nvSpPr>
        <p:spPr>
          <a:xfrm>
            <a:off x="6948264" y="3484165"/>
            <a:ext cx="2095770" cy="138499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CR" sz="1400" b="1" u="sng" dirty="0"/>
              <a:t>FUENTE DE DATOS:</a:t>
            </a:r>
          </a:p>
          <a:p>
            <a:r>
              <a:rPr lang="es-CR" sz="1400" dirty="0" smtClean="0"/>
              <a:t>- </a:t>
            </a:r>
            <a:r>
              <a:rPr lang="es-CR" sz="1400" dirty="0"/>
              <a:t>Argentina</a:t>
            </a:r>
            <a:r>
              <a:rPr lang="es-CR" sz="1400" baseline="0" dirty="0"/>
              <a:t> (CREA)</a:t>
            </a:r>
          </a:p>
          <a:p>
            <a:r>
              <a:rPr lang="es-CR" sz="1400" baseline="0" dirty="0"/>
              <a:t>- Australia (RedSky)</a:t>
            </a:r>
          </a:p>
          <a:p>
            <a:r>
              <a:rPr lang="es-CR" sz="1400" baseline="0" dirty="0"/>
              <a:t>- Chile (TodoAgro)</a:t>
            </a:r>
          </a:p>
          <a:p>
            <a:r>
              <a:rPr lang="es-CR" sz="1400" baseline="0" dirty="0"/>
              <a:t>- Nueva Zelanda (RedSky)</a:t>
            </a:r>
          </a:p>
          <a:p>
            <a:r>
              <a:rPr lang="es-CR" sz="1400" baseline="0" dirty="0"/>
              <a:t>- Uruguay (FUCREA)</a:t>
            </a:r>
            <a:endParaRPr lang="es-CR" sz="1400" dirty="0"/>
          </a:p>
        </p:txBody>
      </p:sp>
      <p:sp>
        <p:nvSpPr>
          <p:cNvPr id="2" name="1 CuadroTexto"/>
          <p:cNvSpPr txBox="1"/>
          <p:nvPr/>
        </p:nvSpPr>
        <p:spPr>
          <a:xfrm>
            <a:off x="323528" y="5840882"/>
            <a:ext cx="4717766" cy="461665"/>
          </a:xfrm>
          <a:prstGeom prst="rect">
            <a:avLst/>
          </a:prstGeom>
          <a:noFill/>
        </p:spPr>
        <p:txBody>
          <a:bodyPr wrap="none" rtlCol="0">
            <a:spAutoFit/>
          </a:bodyPr>
          <a:lstStyle/>
          <a:p>
            <a:r>
              <a:rPr lang="es-CR" sz="1200" dirty="0" smtClean="0"/>
              <a:t>FUENTE: Sergio García, Proffesor of Dairy Science, University of Sydney</a:t>
            </a:r>
          </a:p>
          <a:p>
            <a:r>
              <a:rPr lang="es-CR" sz="1200" dirty="0" smtClean="0"/>
              <a:t>CNPL, charla en Congreso Lechero 2018</a:t>
            </a:r>
            <a:endParaRPr lang="es-CR" sz="1200" dirty="0"/>
          </a:p>
        </p:txBody>
      </p:sp>
    </p:spTree>
    <p:extLst>
      <p:ext uri="{BB962C8B-B14F-4D97-AF65-F5344CB8AC3E}">
        <p14:creationId xmlns:p14="http://schemas.microsoft.com/office/powerpoint/2010/main" val="37296096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graphicFrame>
        <p:nvGraphicFramePr>
          <p:cNvPr id="10" name="6 Gráfico"/>
          <p:cNvGraphicFramePr>
            <a:graphicFrameLocks/>
          </p:cNvGraphicFramePr>
          <p:nvPr>
            <p:extLst>
              <p:ext uri="{D42A27DB-BD31-4B8C-83A1-F6EECF244321}">
                <p14:modId xmlns:p14="http://schemas.microsoft.com/office/powerpoint/2010/main" val="2610240077"/>
              </p:ext>
            </p:extLst>
          </p:nvPr>
        </p:nvGraphicFramePr>
        <p:xfrm>
          <a:off x="179512" y="836712"/>
          <a:ext cx="8712968" cy="4608512"/>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4 Grupo"/>
          <p:cNvGrpSpPr/>
          <p:nvPr/>
        </p:nvGrpSpPr>
        <p:grpSpPr>
          <a:xfrm>
            <a:off x="1043608" y="2492896"/>
            <a:ext cx="7632847" cy="360040"/>
            <a:chOff x="611560" y="2852936"/>
            <a:chExt cx="8288457" cy="360040"/>
          </a:xfrm>
        </p:grpSpPr>
        <p:cxnSp>
          <p:nvCxnSpPr>
            <p:cNvPr id="4" name="3 Conector recto"/>
            <p:cNvCxnSpPr/>
            <p:nvPr/>
          </p:nvCxnSpPr>
          <p:spPr>
            <a:xfrm>
              <a:off x="611560" y="3212976"/>
              <a:ext cx="828092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619098" y="2852936"/>
              <a:ext cx="8280919"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11 Rectángulo redondeado"/>
          <p:cNvSpPr/>
          <p:nvPr/>
        </p:nvSpPr>
        <p:spPr>
          <a:xfrm>
            <a:off x="8100392" y="3140968"/>
            <a:ext cx="720080" cy="201622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3" name="12 CuadroTexto"/>
          <p:cNvSpPr txBox="1"/>
          <p:nvPr/>
        </p:nvSpPr>
        <p:spPr>
          <a:xfrm>
            <a:off x="3218949" y="5457902"/>
            <a:ext cx="3289106" cy="738664"/>
          </a:xfrm>
          <a:prstGeom prst="rect">
            <a:avLst/>
          </a:prstGeom>
          <a:noFill/>
        </p:spPr>
        <p:txBody>
          <a:bodyPr wrap="none" rtlCol="0">
            <a:spAutoFit/>
          </a:bodyPr>
          <a:lstStyle/>
          <a:p>
            <a:r>
              <a:rPr lang="es-CR" sz="1400" b="1" dirty="0" smtClean="0">
                <a:solidFill>
                  <a:srgbClr val="002060"/>
                </a:solidFill>
              </a:rPr>
              <a:t>----- COSTO PRODUCCIÓN &gt;$0.60</a:t>
            </a:r>
          </a:p>
          <a:p>
            <a:r>
              <a:rPr lang="es-CR" sz="1400" b="1" dirty="0" smtClean="0">
                <a:solidFill>
                  <a:srgbClr val="FF9933"/>
                </a:solidFill>
              </a:rPr>
              <a:t>----- COSTO PRODUCCIÓN $0.50 a $0.60</a:t>
            </a:r>
          </a:p>
          <a:p>
            <a:r>
              <a:rPr lang="es-CR" sz="1400" b="1" dirty="0" smtClean="0">
                <a:solidFill>
                  <a:srgbClr val="00B050"/>
                </a:solidFill>
              </a:rPr>
              <a:t>----- COSTO PRODUCCIÓN &lt;$0.50</a:t>
            </a:r>
            <a:endParaRPr lang="es-CR" sz="1400" b="1" dirty="0">
              <a:solidFill>
                <a:srgbClr val="00B050"/>
              </a:solidFill>
            </a:endParaRPr>
          </a:p>
        </p:txBody>
      </p:sp>
      <p:sp>
        <p:nvSpPr>
          <p:cNvPr id="2" name="1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spTree>
    <p:extLst>
      <p:ext uri="{BB962C8B-B14F-4D97-AF65-F5344CB8AC3E}">
        <p14:creationId xmlns:p14="http://schemas.microsoft.com/office/powerpoint/2010/main" val="103520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3098923835"/>
              </p:ext>
            </p:extLst>
          </p:nvPr>
        </p:nvGraphicFramePr>
        <p:xfrm>
          <a:off x="179512" y="1772816"/>
          <a:ext cx="4968552" cy="3910695"/>
        </p:xfrm>
        <a:graphic>
          <a:graphicData uri="http://schemas.openxmlformats.org/drawingml/2006/table">
            <a:tbl>
              <a:tblPr firstRow="1" bandRow="1">
                <a:tableStyleId>{F5AB1C69-6EDB-4FF4-983F-18BD219EF322}</a:tableStyleId>
              </a:tblPr>
              <a:tblGrid>
                <a:gridCol w="3312368"/>
                <a:gridCol w="1656184"/>
              </a:tblGrid>
              <a:tr h="782139">
                <a:tc>
                  <a:txBody>
                    <a:bodyPr/>
                    <a:lstStyle/>
                    <a:p>
                      <a:pPr algn="ctr"/>
                      <a:r>
                        <a:rPr lang="es-CR" sz="2000" dirty="0" smtClean="0"/>
                        <a:t>Correlación entre variables</a:t>
                      </a:r>
                      <a:endParaRPr lang="es-CR" sz="2000" dirty="0">
                        <a:solidFill>
                          <a:srgbClr val="C00000"/>
                        </a:solidFill>
                      </a:endParaRPr>
                    </a:p>
                  </a:txBody>
                  <a:tcPr anchor="ctr">
                    <a:solidFill>
                      <a:srgbClr val="C00000"/>
                    </a:solidFill>
                  </a:tcPr>
                </a:tc>
                <a:tc>
                  <a:txBody>
                    <a:bodyPr/>
                    <a:lstStyle/>
                    <a:p>
                      <a:pPr algn="ctr"/>
                      <a:r>
                        <a:rPr lang="es-CR" sz="2000" dirty="0" smtClean="0"/>
                        <a:t>Valor</a:t>
                      </a:r>
                      <a:endParaRPr lang="es-CR" sz="2000" dirty="0">
                        <a:solidFill>
                          <a:srgbClr val="C00000"/>
                        </a:solidFill>
                      </a:endParaRPr>
                    </a:p>
                  </a:txBody>
                  <a:tcPr anchor="ctr">
                    <a:solidFill>
                      <a:srgbClr val="C00000"/>
                    </a:solidFill>
                  </a:tcPr>
                </a:tc>
              </a:tr>
              <a:tr h="782139">
                <a:tc>
                  <a:txBody>
                    <a:bodyPr/>
                    <a:lstStyle/>
                    <a:p>
                      <a:pPr algn="l" fontAlgn="ctr"/>
                      <a:r>
                        <a:rPr lang="es-CR" sz="2000" u="none" strike="noStrike" dirty="0">
                          <a:effectLst/>
                        </a:rPr>
                        <a:t>Margen/Ha vrs Kg/Ha</a:t>
                      </a:r>
                      <a:endParaRPr lang="es-CR" sz="2000" b="0" i="0" u="none" strike="noStrike" dirty="0">
                        <a:solidFill>
                          <a:srgbClr val="000000"/>
                        </a:solidFill>
                        <a:effectLst/>
                        <a:latin typeface="Calibri"/>
                      </a:endParaRPr>
                    </a:p>
                  </a:txBody>
                  <a:tcPr marL="0" marR="0" marT="0" marB="0" anchor="ctr"/>
                </a:tc>
                <a:tc>
                  <a:txBody>
                    <a:bodyPr/>
                    <a:lstStyle/>
                    <a:p>
                      <a:pPr algn="ctr" fontAlgn="ctr"/>
                      <a:r>
                        <a:rPr lang="es-CR" sz="2000" u="none" strike="noStrike" dirty="0" smtClean="0">
                          <a:effectLst/>
                        </a:rPr>
                        <a:t>+0.75</a:t>
                      </a:r>
                      <a:endParaRPr lang="es-CR" sz="2000" b="0" i="0" u="none" strike="noStrike" dirty="0">
                        <a:solidFill>
                          <a:srgbClr val="000000"/>
                        </a:solidFill>
                        <a:effectLst/>
                        <a:latin typeface="Calibri"/>
                      </a:endParaRPr>
                    </a:p>
                  </a:txBody>
                  <a:tcPr marL="0" marR="0" marT="0" marB="0" anchor="ctr"/>
                </a:tc>
              </a:tr>
              <a:tr h="782139">
                <a:tc>
                  <a:txBody>
                    <a:bodyPr/>
                    <a:lstStyle/>
                    <a:p>
                      <a:pPr algn="l" fontAlgn="ctr"/>
                      <a:r>
                        <a:rPr lang="es-CR" sz="2000" u="none" strike="noStrike" dirty="0">
                          <a:effectLst/>
                        </a:rPr>
                        <a:t>Margen/Ha vrs Carga Animal</a:t>
                      </a:r>
                      <a:endParaRPr lang="es-CR" sz="2000" b="0" i="0" u="none" strike="noStrike" dirty="0">
                        <a:solidFill>
                          <a:srgbClr val="000000"/>
                        </a:solidFill>
                        <a:effectLst/>
                        <a:latin typeface="Calibri"/>
                      </a:endParaRPr>
                    </a:p>
                  </a:txBody>
                  <a:tcPr marL="0" marR="0" marT="0" marB="0" anchor="ctr"/>
                </a:tc>
                <a:tc>
                  <a:txBody>
                    <a:bodyPr/>
                    <a:lstStyle/>
                    <a:p>
                      <a:pPr algn="ctr" fontAlgn="ctr"/>
                      <a:r>
                        <a:rPr lang="es-CR" sz="2000" u="none" strike="noStrike" dirty="0" smtClean="0">
                          <a:effectLst/>
                        </a:rPr>
                        <a:t>+0.72</a:t>
                      </a:r>
                      <a:endParaRPr lang="es-CR" sz="2000" b="0" i="0" u="none" strike="noStrike" dirty="0">
                        <a:solidFill>
                          <a:srgbClr val="000000"/>
                        </a:solidFill>
                        <a:effectLst/>
                        <a:latin typeface="Calibri"/>
                      </a:endParaRPr>
                    </a:p>
                  </a:txBody>
                  <a:tcPr marL="0" marR="0" marT="0" marB="0" anchor="ctr"/>
                </a:tc>
              </a:tr>
              <a:tr h="782139">
                <a:tc>
                  <a:txBody>
                    <a:bodyPr/>
                    <a:lstStyle/>
                    <a:p>
                      <a:pPr algn="l" fontAlgn="ctr"/>
                      <a:r>
                        <a:rPr lang="es-CR" sz="2000" u="none" strike="noStrike" dirty="0">
                          <a:effectLst/>
                        </a:rPr>
                        <a:t>Margen/Ha vrs </a:t>
                      </a:r>
                      <a:r>
                        <a:rPr lang="es-CR" sz="2000" u="none" strike="noStrike" dirty="0" smtClean="0">
                          <a:effectLst/>
                        </a:rPr>
                        <a:t>Precio/Kg leche</a:t>
                      </a:r>
                      <a:endParaRPr lang="es-CR" sz="2000" b="0" i="0" u="none" strike="noStrike" dirty="0">
                        <a:solidFill>
                          <a:srgbClr val="000000"/>
                        </a:solidFill>
                        <a:effectLst/>
                        <a:latin typeface="Calibri"/>
                      </a:endParaRPr>
                    </a:p>
                  </a:txBody>
                  <a:tcPr marL="0" marR="0" marT="0" marB="0" anchor="ctr"/>
                </a:tc>
                <a:tc>
                  <a:txBody>
                    <a:bodyPr/>
                    <a:lstStyle/>
                    <a:p>
                      <a:pPr algn="ctr" fontAlgn="ctr"/>
                      <a:r>
                        <a:rPr lang="es-CR" sz="2000" u="none" strike="noStrike" dirty="0" smtClean="0">
                          <a:effectLst/>
                        </a:rPr>
                        <a:t>+0.02</a:t>
                      </a:r>
                      <a:endParaRPr lang="es-CR" sz="2000" b="0" i="0" u="none" strike="noStrike" dirty="0">
                        <a:solidFill>
                          <a:srgbClr val="000000"/>
                        </a:solidFill>
                        <a:effectLst/>
                        <a:latin typeface="Calibri"/>
                      </a:endParaRPr>
                    </a:p>
                  </a:txBody>
                  <a:tcPr marL="0" marR="0" marT="0" marB="0" anchor="ctr"/>
                </a:tc>
              </a:tr>
              <a:tr h="782139">
                <a:tc>
                  <a:txBody>
                    <a:bodyPr/>
                    <a:lstStyle/>
                    <a:p>
                      <a:pPr algn="l" fontAlgn="ctr"/>
                      <a:r>
                        <a:rPr lang="es-CR" sz="2000" u="none" strike="noStrike" dirty="0">
                          <a:effectLst/>
                        </a:rPr>
                        <a:t>Margen/Ha vrs Costo/kg</a:t>
                      </a:r>
                      <a:endParaRPr lang="es-CR" sz="2000" b="0" i="0" u="none" strike="noStrike" dirty="0">
                        <a:solidFill>
                          <a:srgbClr val="000000"/>
                        </a:solidFill>
                        <a:effectLst/>
                        <a:latin typeface="Calibri"/>
                      </a:endParaRPr>
                    </a:p>
                  </a:txBody>
                  <a:tcPr marL="0" marR="0" marT="0" marB="0" anchor="ctr"/>
                </a:tc>
                <a:tc>
                  <a:txBody>
                    <a:bodyPr/>
                    <a:lstStyle/>
                    <a:p>
                      <a:pPr algn="ctr" fontAlgn="ctr"/>
                      <a:r>
                        <a:rPr lang="es-CR" sz="2000" b="0" u="none" strike="noStrike" dirty="0" smtClean="0">
                          <a:solidFill>
                            <a:srgbClr val="FF0000"/>
                          </a:solidFill>
                          <a:effectLst/>
                        </a:rPr>
                        <a:t>-0.72</a:t>
                      </a:r>
                      <a:endParaRPr lang="es-CR" sz="2000" b="0" i="0" u="none" strike="noStrike" dirty="0">
                        <a:solidFill>
                          <a:srgbClr val="FF0000"/>
                        </a:solidFill>
                        <a:effectLst/>
                        <a:latin typeface="Calibri"/>
                      </a:endParaRPr>
                    </a:p>
                  </a:txBody>
                  <a:tcPr marL="0" marR="0" marT="0" marB="0" anchor="ctr"/>
                </a:tc>
              </a:tr>
            </a:tbl>
          </a:graphicData>
        </a:graphic>
      </p:graphicFrame>
      <p:grpSp>
        <p:nvGrpSpPr>
          <p:cNvPr id="4" name="3 Grupo"/>
          <p:cNvGrpSpPr/>
          <p:nvPr/>
        </p:nvGrpSpPr>
        <p:grpSpPr>
          <a:xfrm>
            <a:off x="5520386" y="2492896"/>
            <a:ext cx="2800165" cy="3209051"/>
            <a:chOff x="5520386" y="2123564"/>
            <a:chExt cx="2800165" cy="3746983"/>
          </a:xfrm>
        </p:grpSpPr>
        <p:cxnSp>
          <p:nvCxnSpPr>
            <p:cNvPr id="8" name="7 Conector recto"/>
            <p:cNvCxnSpPr/>
            <p:nvPr/>
          </p:nvCxnSpPr>
          <p:spPr>
            <a:xfrm>
              <a:off x="5724128" y="2492896"/>
              <a:ext cx="0" cy="30243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5520386" y="2123564"/>
              <a:ext cx="447558" cy="369332"/>
            </a:xfrm>
            <a:prstGeom prst="rect">
              <a:avLst/>
            </a:prstGeom>
            <a:noFill/>
          </p:spPr>
          <p:txBody>
            <a:bodyPr wrap="none" rtlCol="0">
              <a:spAutoFit/>
            </a:bodyPr>
            <a:lstStyle/>
            <a:p>
              <a:r>
                <a:rPr lang="es-CR" b="1" dirty="0" smtClean="0">
                  <a:latin typeface="Arial" pitchFamily="34" charset="0"/>
                  <a:cs typeface="Arial" pitchFamily="34" charset="0"/>
                </a:rPr>
                <a:t>+1</a:t>
              </a:r>
              <a:endParaRPr lang="es-CR" b="1" dirty="0">
                <a:latin typeface="Arial" pitchFamily="34" charset="0"/>
                <a:cs typeface="Arial" pitchFamily="34" charset="0"/>
              </a:endParaRPr>
            </a:p>
          </p:txBody>
        </p:sp>
        <p:sp>
          <p:nvSpPr>
            <p:cNvPr id="15" name="14 CuadroTexto"/>
            <p:cNvSpPr txBox="1"/>
            <p:nvPr/>
          </p:nvSpPr>
          <p:spPr>
            <a:xfrm>
              <a:off x="5520386" y="5501215"/>
              <a:ext cx="389850" cy="369332"/>
            </a:xfrm>
            <a:prstGeom prst="rect">
              <a:avLst/>
            </a:prstGeom>
            <a:noFill/>
          </p:spPr>
          <p:txBody>
            <a:bodyPr wrap="none" rtlCol="0">
              <a:spAutoFit/>
            </a:bodyPr>
            <a:lstStyle/>
            <a:p>
              <a:r>
                <a:rPr lang="es-CR" b="1" dirty="0">
                  <a:solidFill>
                    <a:srgbClr val="FF0000"/>
                  </a:solidFill>
                  <a:latin typeface="Arial" pitchFamily="34" charset="0"/>
                  <a:cs typeface="Arial" pitchFamily="34" charset="0"/>
                </a:rPr>
                <a:t>-</a:t>
              </a:r>
              <a:r>
                <a:rPr lang="es-CR" b="1" dirty="0" smtClean="0">
                  <a:solidFill>
                    <a:srgbClr val="FF0000"/>
                  </a:solidFill>
                  <a:latin typeface="Arial" pitchFamily="34" charset="0"/>
                  <a:cs typeface="Arial" pitchFamily="34" charset="0"/>
                </a:rPr>
                <a:t>1</a:t>
              </a:r>
              <a:endParaRPr lang="es-CR" b="1" dirty="0">
                <a:solidFill>
                  <a:srgbClr val="FF0000"/>
                </a:solidFill>
                <a:latin typeface="Arial" pitchFamily="34" charset="0"/>
                <a:cs typeface="Arial" pitchFamily="34" charset="0"/>
              </a:endParaRPr>
            </a:p>
          </p:txBody>
        </p:sp>
        <p:sp>
          <p:nvSpPr>
            <p:cNvPr id="16" name="15 CuadroTexto"/>
            <p:cNvSpPr txBox="1"/>
            <p:nvPr/>
          </p:nvSpPr>
          <p:spPr>
            <a:xfrm>
              <a:off x="5730540" y="3820398"/>
              <a:ext cx="312906" cy="369332"/>
            </a:xfrm>
            <a:prstGeom prst="rect">
              <a:avLst/>
            </a:prstGeom>
            <a:noFill/>
          </p:spPr>
          <p:txBody>
            <a:bodyPr wrap="none" rtlCol="0">
              <a:spAutoFit/>
            </a:bodyPr>
            <a:lstStyle/>
            <a:p>
              <a:r>
                <a:rPr lang="es-CR" b="1" dirty="0" smtClean="0">
                  <a:latin typeface="Arial" pitchFamily="34" charset="0"/>
                  <a:cs typeface="Arial" pitchFamily="34" charset="0"/>
                </a:rPr>
                <a:t>0</a:t>
              </a:r>
              <a:endParaRPr lang="es-CR" b="1" dirty="0">
                <a:latin typeface="Arial" pitchFamily="34" charset="0"/>
                <a:cs typeface="Arial" pitchFamily="34" charset="0"/>
              </a:endParaRPr>
            </a:p>
          </p:txBody>
        </p:sp>
        <p:sp>
          <p:nvSpPr>
            <p:cNvPr id="17" name="16 CuadroTexto"/>
            <p:cNvSpPr txBox="1"/>
            <p:nvPr/>
          </p:nvSpPr>
          <p:spPr>
            <a:xfrm>
              <a:off x="6156176" y="2123564"/>
              <a:ext cx="2073003" cy="369332"/>
            </a:xfrm>
            <a:prstGeom prst="rect">
              <a:avLst/>
            </a:prstGeom>
            <a:noFill/>
          </p:spPr>
          <p:txBody>
            <a:bodyPr wrap="none" rtlCol="0">
              <a:spAutoFit/>
            </a:bodyPr>
            <a:lstStyle/>
            <a:p>
              <a:r>
                <a:rPr lang="es-CR" dirty="0" smtClean="0"/>
                <a:t>Correlación fuerte +</a:t>
              </a:r>
              <a:endParaRPr lang="es-CR" dirty="0"/>
            </a:p>
          </p:txBody>
        </p:sp>
        <p:sp>
          <p:nvSpPr>
            <p:cNvPr id="18" name="17 CuadroTexto"/>
            <p:cNvSpPr txBox="1"/>
            <p:nvPr/>
          </p:nvSpPr>
          <p:spPr>
            <a:xfrm>
              <a:off x="6156176" y="5498845"/>
              <a:ext cx="2031325" cy="369332"/>
            </a:xfrm>
            <a:prstGeom prst="rect">
              <a:avLst/>
            </a:prstGeom>
            <a:noFill/>
          </p:spPr>
          <p:txBody>
            <a:bodyPr wrap="none" rtlCol="0">
              <a:spAutoFit/>
            </a:bodyPr>
            <a:lstStyle/>
            <a:p>
              <a:r>
                <a:rPr lang="es-CR" dirty="0" smtClean="0">
                  <a:solidFill>
                    <a:srgbClr val="FF0000"/>
                  </a:solidFill>
                </a:rPr>
                <a:t>Correlación fuerte -</a:t>
              </a:r>
              <a:endParaRPr lang="es-CR" dirty="0">
                <a:solidFill>
                  <a:srgbClr val="FF0000"/>
                </a:solidFill>
              </a:endParaRPr>
            </a:p>
          </p:txBody>
        </p:sp>
        <p:sp>
          <p:nvSpPr>
            <p:cNvPr id="19" name="18 CuadroTexto"/>
            <p:cNvSpPr txBox="1"/>
            <p:nvPr/>
          </p:nvSpPr>
          <p:spPr>
            <a:xfrm>
              <a:off x="6156176" y="3820398"/>
              <a:ext cx="2164375" cy="369332"/>
            </a:xfrm>
            <a:prstGeom prst="rect">
              <a:avLst/>
            </a:prstGeom>
            <a:noFill/>
          </p:spPr>
          <p:txBody>
            <a:bodyPr wrap="none" rtlCol="0">
              <a:spAutoFit/>
            </a:bodyPr>
            <a:lstStyle/>
            <a:p>
              <a:r>
                <a:rPr lang="es-CR" dirty="0" smtClean="0"/>
                <a:t>Muy baja correlación</a:t>
              </a:r>
              <a:endParaRPr lang="es-CR" dirty="0"/>
            </a:p>
          </p:txBody>
        </p:sp>
      </p:grpSp>
      <p:sp>
        <p:nvSpPr>
          <p:cNvPr id="20" name="19 Rectángulo"/>
          <p:cNvSpPr/>
          <p:nvPr/>
        </p:nvSpPr>
        <p:spPr>
          <a:xfrm>
            <a:off x="323528" y="995536"/>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CORRELACIONES EFICIENCIA ECONÓMICA</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1" name="20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spTree>
    <p:extLst>
      <p:ext uri="{BB962C8B-B14F-4D97-AF65-F5344CB8AC3E}">
        <p14:creationId xmlns:p14="http://schemas.microsoft.com/office/powerpoint/2010/main" val="1174852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41" t="35827" r="37903" b="12740"/>
          <a:stretch/>
        </p:blipFill>
        <p:spPr bwMode="auto">
          <a:xfrm>
            <a:off x="331067" y="908720"/>
            <a:ext cx="8500648" cy="46085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07594" y="5805264"/>
            <a:ext cx="6380630" cy="646331"/>
          </a:xfrm>
          <a:prstGeom prst="rect">
            <a:avLst/>
          </a:prstGeom>
        </p:spPr>
        <p:txBody>
          <a:bodyPr wrap="square">
            <a:spAutoFit/>
          </a:bodyPr>
          <a:lstStyle/>
          <a:p>
            <a:r>
              <a:rPr lang="es-CR" sz="1200" b="1" dirty="0" smtClean="0">
                <a:hlinkClick r:id="rId4"/>
              </a:rPr>
              <a:t>FUENTE</a:t>
            </a:r>
            <a:r>
              <a:rPr lang="es-CR" sz="1200" dirty="0" smtClean="0">
                <a:hlinkClick r:id="rId4"/>
              </a:rPr>
              <a:t>: https</a:t>
            </a:r>
            <a:r>
              <a:rPr lang="es-CR" sz="1200" dirty="0">
                <a:hlinkClick r:id="rId4"/>
              </a:rPr>
              <a:t>://fajardojuan.wordpress.com/.../impacto-de-la-globalizacion-en-centro-america</a:t>
            </a:r>
            <a:r>
              <a:rPr lang="es-CR" sz="1200" dirty="0">
                <a:solidFill>
                  <a:srgbClr val="FF0000"/>
                </a:solidFill>
                <a:hlinkClick r:id="rId4"/>
              </a:rPr>
              <a:t>/</a:t>
            </a:r>
          </a:p>
          <a:p>
            <a:r>
              <a:rPr lang="es-CR" sz="1200" dirty="0">
                <a:solidFill>
                  <a:srgbClr val="FF0000"/>
                </a:solidFill>
              </a:rPr>
              <a:t/>
            </a:r>
            <a:br>
              <a:rPr lang="es-CR" sz="1200" dirty="0">
                <a:solidFill>
                  <a:srgbClr val="FF0000"/>
                </a:solidFill>
              </a:rPr>
            </a:br>
            <a:endParaRPr lang="es-CR" sz="1200" dirty="0">
              <a:solidFill>
                <a:srgbClr val="FF0000"/>
              </a:solidFill>
            </a:endParaRPr>
          </a:p>
        </p:txBody>
      </p:sp>
      <p:sp>
        <p:nvSpPr>
          <p:cNvPr id="10" name="9 Rectángulo"/>
          <p:cNvSpPr/>
          <p:nvPr/>
        </p:nvSpPr>
        <p:spPr>
          <a:xfrm>
            <a:off x="179512" y="188640"/>
            <a:ext cx="8640960" cy="523220"/>
          </a:xfrm>
          <a:prstGeom prst="rect">
            <a:avLst/>
          </a:prstGeom>
        </p:spPr>
        <p:txBody>
          <a:bodyPr wrap="square">
            <a:spAutoFit/>
          </a:bodyPr>
          <a:lstStyle/>
          <a:p>
            <a:pPr algn="ctr" fontAlgn="base"/>
            <a:r>
              <a:rPr lang="es-CR" sz="2800" b="1" dirty="0" smtClean="0">
                <a:solidFill>
                  <a:schemeClr val="tx2">
                    <a:lumMod val="75000"/>
                  </a:schemeClr>
                </a:solidFill>
              </a:rPr>
              <a:t>Impacto de la globalización en Centroamérica</a:t>
            </a:r>
            <a:endParaRPr lang="es-CR" sz="2800" b="1" dirty="0">
              <a:solidFill>
                <a:schemeClr val="tx2">
                  <a:lumMod val="75000"/>
                </a:schemeClr>
              </a:solidFill>
            </a:endParaRPr>
          </a:p>
        </p:txBody>
      </p:sp>
    </p:spTree>
    <p:extLst>
      <p:ext uri="{BB962C8B-B14F-4D97-AF65-F5344CB8AC3E}">
        <p14:creationId xmlns:p14="http://schemas.microsoft.com/office/powerpoint/2010/main" val="2653807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1787059742"/>
              </p:ext>
            </p:extLst>
          </p:nvPr>
        </p:nvGraphicFramePr>
        <p:xfrm>
          <a:off x="323528" y="2105033"/>
          <a:ext cx="4968552" cy="3276109"/>
        </p:xfrm>
        <a:graphic>
          <a:graphicData uri="http://schemas.openxmlformats.org/drawingml/2006/table">
            <a:tbl>
              <a:tblPr firstRow="1" bandRow="1">
                <a:tableStyleId>{F5AB1C69-6EDB-4FF4-983F-18BD219EF322}</a:tableStyleId>
              </a:tblPr>
              <a:tblGrid>
                <a:gridCol w="3312368"/>
                <a:gridCol w="1656184"/>
              </a:tblGrid>
              <a:tr h="648073">
                <a:tc>
                  <a:txBody>
                    <a:bodyPr/>
                    <a:lstStyle/>
                    <a:p>
                      <a:pPr algn="ctr"/>
                      <a:r>
                        <a:rPr lang="es-CR" sz="2000" dirty="0" smtClean="0"/>
                        <a:t>Correlación entre variables</a:t>
                      </a:r>
                      <a:endParaRPr lang="es-CR" sz="2000" dirty="0">
                        <a:solidFill>
                          <a:srgbClr val="C00000"/>
                        </a:solidFill>
                      </a:endParaRPr>
                    </a:p>
                  </a:txBody>
                  <a:tcPr anchor="ctr">
                    <a:solidFill>
                      <a:srgbClr val="C00000"/>
                    </a:solidFill>
                  </a:tcPr>
                </a:tc>
                <a:tc>
                  <a:txBody>
                    <a:bodyPr/>
                    <a:lstStyle/>
                    <a:p>
                      <a:pPr algn="ctr"/>
                      <a:r>
                        <a:rPr lang="es-CR" sz="2000" dirty="0" smtClean="0"/>
                        <a:t>Valor</a:t>
                      </a:r>
                      <a:endParaRPr lang="es-CR" sz="2000" dirty="0">
                        <a:solidFill>
                          <a:srgbClr val="C00000"/>
                        </a:solidFill>
                      </a:endParaRPr>
                    </a:p>
                  </a:txBody>
                  <a:tcPr anchor="ctr">
                    <a:solidFill>
                      <a:srgbClr val="C00000"/>
                    </a:solidFill>
                  </a:tcPr>
                </a:tc>
              </a:tr>
              <a:tr h="1314018">
                <a:tc>
                  <a:txBody>
                    <a:bodyPr/>
                    <a:lstStyle/>
                    <a:p>
                      <a:pPr algn="l" fontAlgn="ctr"/>
                      <a:r>
                        <a:rPr lang="es-CR" sz="2000" b="0" i="0" u="none" strike="noStrike" dirty="0" smtClean="0">
                          <a:solidFill>
                            <a:srgbClr val="000000"/>
                          </a:solidFill>
                          <a:effectLst/>
                          <a:latin typeface="Calibri"/>
                        </a:rPr>
                        <a:t>Kg leche/Ha vrs Carga Animal</a:t>
                      </a:r>
                      <a:endParaRPr lang="es-CR" sz="2000" b="0" i="0" u="none" strike="noStrike" dirty="0">
                        <a:solidFill>
                          <a:srgbClr val="000000"/>
                        </a:solidFill>
                        <a:effectLst/>
                        <a:latin typeface="Calibri"/>
                      </a:endParaRPr>
                    </a:p>
                  </a:txBody>
                  <a:tcPr marL="0" marR="0" marT="0" marB="0" anchor="ctr"/>
                </a:tc>
                <a:tc>
                  <a:txBody>
                    <a:bodyPr/>
                    <a:lstStyle/>
                    <a:p>
                      <a:pPr algn="ctr" fontAlgn="ctr"/>
                      <a:r>
                        <a:rPr lang="es-CR" sz="2000" b="0" i="0" u="none" strike="noStrike" dirty="0" smtClean="0">
                          <a:solidFill>
                            <a:schemeClr val="tx1"/>
                          </a:solidFill>
                          <a:effectLst/>
                          <a:latin typeface="Calibri"/>
                        </a:rPr>
                        <a:t>+0.88</a:t>
                      </a:r>
                      <a:endParaRPr lang="es-CR" sz="2000" b="0" i="0" u="none" strike="noStrike" dirty="0">
                        <a:solidFill>
                          <a:schemeClr val="tx1"/>
                        </a:solidFill>
                        <a:effectLst/>
                        <a:latin typeface="Calibri"/>
                      </a:endParaRPr>
                    </a:p>
                  </a:txBody>
                  <a:tcPr marL="0" marR="0" marT="0" marB="0" anchor="ctr"/>
                </a:tc>
              </a:tr>
              <a:tr h="1314018">
                <a:tc>
                  <a:txBody>
                    <a:bodyPr/>
                    <a:lstStyle/>
                    <a:p>
                      <a:pPr marL="0" marR="0" indent="0" algn="l" defTabSz="914400" eaLnBrk="1" fontAlgn="ctr" latinLnBrk="0" hangingPunct="1">
                        <a:lnSpc>
                          <a:spcPct val="100000"/>
                        </a:lnSpc>
                        <a:spcBef>
                          <a:spcPts val="0"/>
                        </a:spcBef>
                        <a:spcAft>
                          <a:spcPts val="0"/>
                        </a:spcAft>
                        <a:buClrTx/>
                        <a:buSzTx/>
                        <a:buFontTx/>
                        <a:buNone/>
                        <a:tabLst/>
                        <a:defRPr/>
                      </a:pPr>
                      <a:r>
                        <a:rPr lang="es-CR" sz="2000" b="0" i="0" u="none" strike="noStrike" dirty="0" smtClean="0">
                          <a:solidFill>
                            <a:srgbClr val="000000"/>
                          </a:solidFill>
                          <a:effectLst/>
                          <a:latin typeface="Calibri"/>
                        </a:rPr>
                        <a:t>Kg leche/Ha vrs Kg/vaca/día</a:t>
                      </a:r>
                    </a:p>
                  </a:txBody>
                  <a:tcPr marL="0" marR="0" marT="0" marB="0" anchor="ctr"/>
                </a:tc>
                <a:tc>
                  <a:txBody>
                    <a:bodyPr/>
                    <a:lstStyle/>
                    <a:p>
                      <a:pPr marL="0" algn="ctr" eaLnBrk="1" fontAlgn="ctr" latinLnBrk="0" hangingPunct="1"/>
                      <a:r>
                        <a:rPr lang="es-CR" sz="2000" b="0" u="none" strike="noStrike" dirty="0" smtClean="0">
                          <a:solidFill>
                            <a:schemeClr val="tx1"/>
                          </a:solidFill>
                          <a:effectLst/>
                          <a:latin typeface="+mn-lt"/>
                          <a:ea typeface="+mn-ea"/>
                          <a:cs typeface="+mn-cs"/>
                        </a:rPr>
                        <a:t>+0.70</a:t>
                      </a:r>
                      <a:endParaRPr lang="es-CR" sz="2000" b="0" u="none" strike="noStrike" dirty="0">
                        <a:solidFill>
                          <a:schemeClr val="tx1"/>
                        </a:solidFill>
                        <a:effectLst/>
                        <a:latin typeface="+mn-lt"/>
                        <a:ea typeface="+mn-ea"/>
                        <a:cs typeface="+mn-cs"/>
                      </a:endParaRPr>
                    </a:p>
                  </a:txBody>
                  <a:tcPr marL="0" marR="0" marT="0" marB="0" anchor="ctr"/>
                </a:tc>
              </a:tr>
            </a:tbl>
          </a:graphicData>
        </a:graphic>
      </p:graphicFrame>
      <p:grpSp>
        <p:nvGrpSpPr>
          <p:cNvPr id="3" name="2 Grupo"/>
          <p:cNvGrpSpPr/>
          <p:nvPr/>
        </p:nvGrpSpPr>
        <p:grpSpPr>
          <a:xfrm>
            <a:off x="5520386" y="2289911"/>
            <a:ext cx="2800165" cy="3208934"/>
            <a:chOff x="5520386" y="2123564"/>
            <a:chExt cx="2800165" cy="3746983"/>
          </a:xfrm>
        </p:grpSpPr>
        <p:cxnSp>
          <p:nvCxnSpPr>
            <p:cNvPr id="8" name="7 Conector recto"/>
            <p:cNvCxnSpPr/>
            <p:nvPr/>
          </p:nvCxnSpPr>
          <p:spPr>
            <a:xfrm>
              <a:off x="5724128" y="2492896"/>
              <a:ext cx="0" cy="3024336"/>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5520386" y="2123564"/>
              <a:ext cx="447558" cy="369332"/>
            </a:xfrm>
            <a:prstGeom prst="rect">
              <a:avLst/>
            </a:prstGeom>
            <a:noFill/>
          </p:spPr>
          <p:txBody>
            <a:bodyPr wrap="none" rtlCol="0">
              <a:spAutoFit/>
            </a:bodyPr>
            <a:lstStyle/>
            <a:p>
              <a:r>
                <a:rPr lang="es-CR" b="1" dirty="0" smtClean="0">
                  <a:latin typeface="Arial" pitchFamily="34" charset="0"/>
                  <a:cs typeface="Arial" pitchFamily="34" charset="0"/>
                </a:rPr>
                <a:t>+1</a:t>
              </a:r>
              <a:endParaRPr lang="es-CR" b="1" dirty="0">
                <a:latin typeface="Arial" pitchFamily="34" charset="0"/>
                <a:cs typeface="Arial" pitchFamily="34" charset="0"/>
              </a:endParaRPr>
            </a:p>
          </p:txBody>
        </p:sp>
        <p:sp>
          <p:nvSpPr>
            <p:cNvPr id="15" name="14 CuadroTexto"/>
            <p:cNvSpPr txBox="1"/>
            <p:nvPr/>
          </p:nvSpPr>
          <p:spPr>
            <a:xfrm>
              <a:off x="5520386" y="5501215"/>
              <a:ext cx="389850" cy="369332"/>
            </a:xfrm>
            <a:prstGeom prst="rect">
              <a:avLst/>
            </a:prstGeom>
            <a:noFill/>
          </p:spPr>
          <p:txBody>
            <a:bodyPr wrap="none" rtlCol="0">
              <a:spAutoFit/>
            </a:bodyPr>
            <a:lstStyle/>
            <a:p>
              <a:r>
                <a:rPr lang="es-CR" b="1" dirty="0">
                  <a:solidFill>
                    <a:srgbClr val="FF0000"/>
                  </a:solidFill>
                  <a:latin typeface="Arial" pitchFamily="34" charset="0"/>
                  <a:cs typeface="Arial" pitchFamily="34" charset="0"/>
                </a:rPr>
                <a:t>-</a:t>
              </a:r>
              <a:r>
                <a:rPr lang="es-CR" b="1" dirty="0" smtClean="0">
                  <a:solidFill>
                    <a:srgbClr val="FF0000"/>
                  </a:solidFill>
                  <a:latin typeface="Arial" pitchFamily="34" charset="0"/>
                  <a:cs typeface="Arial" pitchFamily="34" charset="0"/>
                </a:rPr>
                <a:t>1</a:t>
              </a:r>
              <a:endParaRPr lang="es-CR" b="1" dirty="0">
                <a:solidFill>
                  <a:srgbClr val="FF0000"/>
                </a:solidFill>
                <a:latin typeface="Arial" pitchFamily="34" charset="0"/>
                <a:cs typeface="Arial" pitchFamily="34" charset="0"/>
              </a:endParaRPr>
            </a:p>
          </p:txBody>
        </p:sp>
        <p:sp>
          <p:nvSpPr>
            <p:cNvPr id="16" name="15 CuadroTexto"/>
            <p:cNvSpPr txBox="1"/>
            <p:nvPr/>
          </p:nvSpPr>
          <p:spPr>
            <a:xfrm>
              <a:off x="5730540" y="3820398"/>
              <a:ext cx="312906" cy="369332"/>
            </a:xfrm>
            <a:prstGeom prst="rect">
              <a:avLst/>
            </a:prstGeom>
            <a:noFill/>
          </p:spPr>
          <p:txBody>
            <a:bodyPr wrap="none" rtlCol="0">
              <a:spAutoFit/>
            </a:bodyPr>
            <a:lstStyle/>
            <a:p>
              <a:r>
                <a:rPr lang="es-CR" b="1" dirty="0" smtClean="0">
                  <a:latin typeface="Arial" pitchFamily="34" charset="0"/>
                  <a:cs typeface="Arial" pitchFamily="34" charset="0"/>
                </a:rPr>
                <a:t>0</a:t>
              </a:r>
              <a:endParaRPr lang="es-CR" b="1" dirty="0">
                <a:latin typeface="Arial" pitchFamily="34" charset="0"/>
                <a:cs typeface="Arial" pitchFamily="34" charset="0"/>
              </a:endParaRPr>
            </a:p>
          </p:txBody>
        </p:sp>
        <p:sp>
          <p:nvSpPr>
            <p:cNvPr id="17" name="16 CuadroTexto"/>
            <p:cNvSpPr txBox="1"/>
            <p:nvPr/>
          </p:nvSpPr>
          <p:spPr>
            <a:xfrm>
              <a:off x="6156176" y="2123564"/>
              <a:ext cx="2073003" cy="369332"/>
            </a:xfrm>
            <a:prstGeom prst="rect">
              <a:avLst/>
            </a:prstGeom>
            <a:noFill/>
          </p:spPr>
          <p:txBody>
            <a:bodyPr wrap="none" rtlCol="0">
              <a:spAutoFit/>
            </a:bodyPr>
            <a:lstStyle/>
            <a:p>
              <a:r>
                <a:rPr lang="es-CR" dirty="0" smtClean="0"/>
                <a:t>Correlación fuerte +</a:t>
              </a:r>
              <a:endParaRPr lang="es-CR" dirty="0"/>
            </a:p>
          </p:txBody>
        </p:sp>
        <p:sp>
          <p:nvSpPr>
            <p:cNvPr id="18" name="17 CuadroTexto"/>
            <p:cNvSpPr txBox="1"/>
            <p:nvPr/>
          </p:nvSpPr>
          <p:spPr>
            <a:xfrm>
              <a:off x="6156176" y="5498845"/>
              <a:ext cx="2031325" cy="369332"/>
            </a:xfrm>
            <a:prstGeom prst="rect">
              <a:avLst/>
            </a:prstGeom>
            <a:noFill/>
          </p:spPr>
          <p:txBody>
            <a:bodyPr wrap="none" rtlCol="0">
              <a:spAutoFit/>
            </a:bodyPr>
            <a:lstStyle/>
            <a:p>
              <a:r>
                <a:rPr lang="es-CR" dirty="0" smtClean="0">
                  <a:solidFill>
                    <a:srgbClr val="FF0000"/>
                  </a:solidFill>
                </a:rPr>
                <a:t>Correlación fuerte -</a:t>
              </a:r>
              <a:endParaRPr lang="es-CR" dirty="0">
                <a:solidFill>
                  <a:srgbClr val="FF0000"/>
                </a:solidFill>
              </a:endParaRPr>
            </a:p>
          </p:txBody>
        </p:sp>
        <p:sp>
          <p:nvSpPr>
            <p:cNvPr id="19" name="18 CuadroTexto"/>
            <p:cNvSpPr txBox="1"/>
            <p:nvPr/>
          </p:nvSpPr>
          <p:spPr>
            <a:xfrm>
              <a:off x="6156176" y="3820398"/>
              <a:ext cx="2164375" cy="431259"/>
            </a:xfrm>
            <a:prstGeom prst="rect">
              <a:avLst/>
            </a:prstGeom>
            <a:noFill/>
          </p:spPr>
          <p:txBody>
            <a:bodyPr wrap="none" rtlCol="0">
              <a:spAutoFit/>
            </a:bodyPr>
            <a:lstStyle/>
            <a:p>
              <a:r>
                <a:rPr lang="es-CR" dirty="0" smtClean="0"/>
                <a:t>Muy baja correlación</a:t>
              </a:r>
              <a:endParaRPr lang="es-CR" dirty="0"/>
            </a:p>
          </p:txBody>
        </p:sp>
      </p:grpSp>
      <p:sp>
        <p:nvSpPr>
          <p:cNvPr id="20" name="19 Rectángulo"/>
          <p:cNvSpPr/>
          <p:nvPr/>
        </p:nvSpPr>
        <p:spPr>
          <a:xfrm>
            <a:off x="323528" y="995536"/>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CORRELACIONES EFICIENCIA TÉCNICA</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1" name="20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spTree>
    <p:extLst>
      <p:ext uri="{BB962C8B-B14F-4D97-AF65-F5344CB8AC3E}">
        <p14:creationId xmlns:p14="http://schemas.microsoft.com/office/powerpoint/2010/main" val="985196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sp>
        <p:nvSpPr>
          <p:cNvPr id="20" name="19 Rectángulo"/>
          <p:cNvSpPr/>
          <p:nvPr/>
        </p:nvSpPr>
        <p:spPr>
          <a:xfrm>
            <a:off x="323528" y="995536"/>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RELACIÓN ENTRE MARGEN/HA vrs KG/HA</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1" name="20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graphicFrame>
        <p:nvGraphicFramePr>
          <p:cNvPr id="24" name="4 Gráfico"/>
          <p:cNvGraphicFramePr>
            <a:graphicFrameLocks/>
          </p:cNvGraphicFramePr>
          <p:nvPr>
            <p:extLst>
              <p:ext uri="{D42A27DB-BD31-4B8C-83A1-F6EECF244321}">
                <p14:modId xmlns:p14="http://schemas.microsoft.com/office/powerpoint/2010/main" val="3979278745"/>
              </p:ext>
            </p:extLst>
          </p:nvPr>
        </p:nvGraphicFramePr>
        <p:xfrm>
          <a:off x="323528" y="1628801"/>
          <a:ext cx="8544997"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134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sp>
        <p:nvSpPr>
          <p:cNvPr id="20" name="19 Rectángulo"/>
          <p:cNvSpPr/>
          <p:nvPr/>
        </p:nvSpPr>
        <p:spPr>
          <a:xfrm>
            <a:off x="323528" y="995536"/>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RELACIÓN ENTRE MARGEN/HA vrs COSTO PDCN/KG</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1" name="20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graphicFrame>
        <p:nvGraphicFramePr>
          <p:cNvPr id="22" name="2 Gráfico"/>
          <p:cNvGraphicFramePr>
            <a:graphicFrameLocks/>
          </p:cNvGraphicFramePr>
          <p:nvPr>
            <p:extLst>
              <p:ext uri="{D42A27DB-BD31-4B8C-83A1-F6EECF244321}">
                <p14:modId xmlns:p14="http://schemas.microsoft.com/office/powerpoint/2010/main" val="3899030504"/>
              </p:ext>
            </p:extLst>
          </p:nvPr>
        </p:nvGraphicFramePr>
        <p:xfrm>
          <a:off x="323529" y="1628800"/>
          <a:ext cx="8544996" cy="41044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1355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¿qué podemos hacer para ser más rentables y competitivos?</a:t>
            </a:r>
            <a:endParaRPr lang="es-CR" sz="2400" b="1" dirty="0">
              <a:solidFill>
                <a:srgbClr val="002060"/>
              </a:solidFill>
            </a:endParaRPr>
          </a:p>
        </p:txBody>
      </p:sp>
      <p:sp>
        <p:nvSpPr>
          <p:cNvPr id="20" name="19 Rectángulo"/>
          <p:cNvSpPr/>
          <p:nvPr/>
        </p:nvSpPr>
        <p:spPr>
          <a:xfrm>
            <a:off x="323528" y="995536"/>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EN RESUMEN…..</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1" name="20 CuadroTexto"/>
          <p:cNvSpPr txBox="1"/>
          <p:nvPr/>
        </p:nvSpPr>
        <p:spPr>
          <a:xfrm>
            <a:off x="323528" y="6196566"/>
            <a:ext cx="2060308" cy="276999"/>
          </a:xfrm>
          <a:prstGeom prst="rect">
            <a:avLst/>
          </a:prstGeom>
          <a:noFill/>
        </p:spPr>
        <p:txBody>
          <a:bodyPr wrap="none" rtlCol="0">
            <a:spAutoFit/>
          </a:bodyPr>
          <a:lstStyle/>
          <a:p>
            <a:r>
              <a:rPr lang="es-CR" sz="1200" dirty="0" smtClean="0"/>
              <a:t>FUENTE: CONSUAGRO, 2018</a:t>
            </a:r>
            <a:endParaRPr lang="es-CR" sz="1200" dirty="0"/>
          </a:p>
        </p:txBody>
      </p:sp>
      <p:sp>
        <p:nvSpPr>
          <p:cNvPr id="2" name="1 CuadroTexto"/>
          <p:cNvSpPr txBox="1"/>
          <p:nvPr/>
        </p:nvSpPr>
        <p:spPr>
          <a:xfrm>
            <a:off x="252999" y="1772816"/>
            <a:ext cx="8639481" cy="3970318"/>
          </a:xfrm>
          <a:prstGeom prst="rect">
            <a:avLst/>
          </a:prstGeom>
          <a:noFill/>
        </p:spPr>
        <p:txBody>
          <a:bodyPr wrap="none" rtlCol="0">
            <a:spAutoFit/>
          </a:bodyPr>
          <a:lstStyle/>
          <a:p>
            <a:pPr algn="ctr"/>
            <a:r>
              <a:rPr lang="es-CR" sz="2800" b="1" dirty="0" smtClean="0"/>
              <a:t>Para ganar más dinero/Ha es necesario</a:t>
            </a:r>
            <a:r>
              <a:rPr lang="es-CR" sz="2800" dirty="0" smtClean="0"/>
              <a:t>:</a:t>
            </a:r>
          </a:p>
          <a:p>
            <a:endParaRPr lang="es-CR" sz="2800" dirty="0"/>
          </a:p>
          <a:p>
            <a:pPr marL="400050" indent="-400050">
              <a:buFont typeface="+mj-lt"/>
              <a:buAutoNum type="romanUcPeriod"/>
            </a:pPr>
            <a:r>
              <a:rPr lang="es-CR" sz="2800" dirty="0" smtClean="0"/>
              <a:t>Aumentar la producción de leche/Ha/año</a:t>
            </a:r>
          </a:p>
          <a:p>
            <a:pPr marL="400050" indent="-400050">
              <a:buFont typeface="+mj-lt"/>
              <a:buAutoNum type="romanUcPeriod"/>
            </a:pPr>
            <a:endParaRPr lang="es-CR" sz="2800" dirty="0"/>
          </a:p>
          <a:p>
            <a:pPr marL="400050" indent="-400050">
              <a:buFont typeface="+mj-lt"/>
              <a:buAutoNum type="romanUcPeriod"/>
            </a:pPr>
            <a:r>
              <a:rPr lang="es-CR" sz="2800" dirty="0" smtClean="0"/>
              <a:t>Aumentar la Carga Animal y la producción/vaca/día</a:t>
            </a:r>
          </a:p>
          <a:p>
            <a:pPr marL="400050" indent="-400050">
              <a:buFont typeface="+mj-lt"/>
              <a:buAutoNum type="romanUcPeriod"/>
            </a:pPr>
            <a:endParaRPr lang="es-CR" sz="2800" dirty="0"/>
          </a:p>
          <a:p>
            <a:pPr marL="400050" indent="-400050">
              <a:buFont typeface="+mj-lt"/>
              <a:buAutoNum type="romanUcPeriod"/>
            </a:pPr>
            <a:r>
              <a:rPr lang="es-CR" sz="2800" dirty="0" smtClean="0"/>
              <a:t>Reducir los COSTOS FIJOS de producción (Mano Obra)</a:t>
            </a:r>
          </a:p>
          <a:p>
            <a:pPr marL="400050" indent="-400050">
              <a:buFont typeface="+mj-lt"/>
              <a:buAutoNum type="romanUcPeriod"/>
            </a:pPr>
            <a:endParaRPr lang="es-CR" sz="2800" dirty="0"/>
          </a:p>
          <a:p>
            <a:pPr marL="400050" indent="-400050">
              <a:buFont typeface="+mj-lt"/>
              <a:buAutoNum type="romanUcPeriod"/>
            </a:pPr>
            <a:r>
              <a:rPr lang="es-CR" sz="2800" dirty="0" smtClean="0"/>
              <a:t>Controlar la EFICIENCIA REPRODUCTIVA</a:t>
            </a:r>
            <a:endParaRPr lang="es-CR" sz="2800" dirty="0"/>
          </a:p>
        </p:txBody>
      </p:sp>
    </p:spTree>
    <p:extLst>
      <p:ext uri="{BB962C8B-B14F-4D97-AF65-F5344CB8AC3E}">
        <p14:creationId xmlns:p14="http://schemas.microsoft.com/office/powerpoint/2010/main" val="802085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07728" y="116634"/>
            <a:ext cx="8496944" cy="584775"/>
          </a:xfrm>
          <a:prstGeom prst="rect">
            <a:avLst/>
          </a:prstGeom>
          <a:noFill/>
        </p:spPr>
        <p:txBody>
          <a:bodyPr wrap="square" rtlCol="0">
            <a:spAutoFit/>
          </a:bodyPr>
          <a:lstStyle/>
          <a:p>
            <a:pPr algn="ctr"/>
            <a:r>
              <a:rPr lang="es-CR" sz="3200" b="1" dirty="0" smtClean="0">
                <a:solidFill>
                  <a:srgbClr val="002060"/>
                </a:solidFill>
              </a:rPr>
              <a:t>Oportunidades empresa lechera Panameña</a:t>
            </a:r>
            <a:endParaRPr lang="es-CR" sz="3200" b="1" dirty="0">
              <a:solidFill>
                <a:srgbClr val="002060"/>
              </a:solidFill>
            </a:endParaRPr>
          </a:p>
        </p:txBody>
      </p:sp>
      <p:sp>
        <p:nvSpPr>
          <p:cNvPr id="6" name="5 CuadroTexto"/>
          <p:cNvSpPr txBox="1"/>
          <p:nvPr/>
        </p:nvSpPr>
        <p:spPr>
          <a:xfrm>
            <a:off x="2168440" y="908722"/>
            <a:ext cx="4676473" cy="523220"/>
          </a:xfrm>
          <a:prstGeom prst="rect">
            <a:avLst/>
          </a:prstGeom>
          <a:noFill/>
        </p:spPr>
        <p:txBody>
          <a:bodyPr wrap="none" rtlCol="0">
            <a:spAutoFit/>
          </a:bodyPr>
          <a:lstStyle/>
          <a:p>
            <a:pPr algn="ctr"/>
            <a:r>
              <a:rPr lang="es-CR" sz="2800" dirty="0" smtClean="0">
                <a:solidFill>
                  <a:srgbClr val="002060"/>
                </a:solidFill>
              </a:rPr>
              <a:t>Metas a corto – mediano plazo</a:t>
            </a:r>
            <a:endParaRPr lang="es-CR" sz="1600" dirty="0">
              <a:solidFill>
                <a:srgbClr val="002060"/>
              </a:solidFill>
            </a:endParaRPr>
          </a:p>
        </p:txBody>
      </p:sp>
      <p:graphicFrame>
        <p:nvGraphicFramePr>
          <p:cNvPr id="9" name="Tabla 3"/>
          <p:cNvGraphicFramePr>
            <a:graphicFrameLocks noGrp="1"/>
          </p:cNvGraphicFramePr>
          <p:nvPr>
            <p:extLst>
              <p:ext uri="{D42A27DB-BD31-4B8C-83A1-F6EECF244321}">
                <p14:modId xmlns:p14="http://schemas.microsoft.com/office/powerpoint/2010/main" val="2363475123"/>
              </p:ext>
            </p:extLst>
          </p:nvPr>
        </p:nvGraphicFramePr>
        <p:xfrm>
          <a:off x="179512" y="1772816"/>
          <a:ext cx="8856985" cy="4248470"/>
        </p:xfrm>
        <a:graphic>
          <a:graphicData uri="http://schemas.openxmlformats.org/drawingml/2006/table">
            <a:tbl>
              <a:tblPr/>
              <a:tblGrid>
                <a:gridCol w="3384376"/>
                <a:gridCol w="1656184"/>
                <a:gridCol w="3816425"/>
              </a:tblGrid>
              <a:tr h="849694">
                <a:tc>
                  <a:txBody>
                    <a:bodyPr/>
                    <a:lstStyle/>
                    <a:p>
                      <a:pPr algn="ctr" fontAlgn="ctr"/>
                      <a:r>
                        <a:rPr lang="es-CR" sz="2400" b="1" i="0" u="none" strike="noStrike" dirty="0">
                          <a:solidFill>
                            <a:schemeClr val="tx1"/>
                          </a:solidFill>
                          <a:effectLst/>
                          <a:latin typeface="Calibri" panose="020F0502020204030204" pitchFamily="34" charset="0"/>
                        </a:rPr>
                        <a:t>ÍNDICE</a:t>
                      </a:r>
                    </a:p>
                  </a:txBody>
                  <a:tcPr marL="7144" marR="7144"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s-CR" sz="2400" b="1" i="0" u="none" strike="noStrike" dirty="0">
                          <a:solidFill>
                            <a:schemeClr val="tx1"/>
                          </a:solidFill>
                          <a:effectLst/>
                          <a:latin typeface="Calibri" panose="020F0502020204030204" pitchFamily="34" charset="0"/>
                        </a:rPr>
                        <a:t>VALOR</a:t>
                      </a:r>
                    </a:p>
                  </a:txBody>
                  <a:tcPr marL="7144" marR="7144"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ctr"/>
                      <a:r>
                        <a:rPr lang="es-CR" sz="2400" b="1" i="0" u="none" strike="noStrike" dirty="0">
                          <a:solidFill>
                            <a:schemeClr val="tx1"/>
                          </a:solidFill>
                          <a:effectLst/>
                          <a:latin typeface="Calibri" panose="020F0502020204030204" pitchFamily="34" charset="0"/>
                        </a:rPr>
                        <a:t>OPORTUNIDAD</a:t>
                      </a:r>
                    </a:p>
                  </a:txBody>
                  <a:tcPr marL="7144" marR="7144"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4">
                        <a:lumMod val="60000"/>
                        <a:lumOff val="40000"/>
                      </a:schemeClr>
                    </a:solidFill>
                  </a:tcPr>
                </a:tc>
              </a:tr>
              <a:tr h="849694">
                <a:tc>
                  <a:txBody>
                    <a:bodyPr/>
                    <a:lstStyle/>
                    <a:p>
                      <a:pPr algn="l" fontAlgn="ctr"/>
                      <a:r>
                        <a:rPr lang="es-CR" sz="2400" b="0" i="0" u="none" strike="noStrike">
                          <a:solidFill>
                            <a:schemeClr val="tx1"/>
                          </a:solidFill>
                          <a:effectLst/>
                          <a:latin typeface="Calibri" panose="020F0502020204030204" pitchFamily="34" charset="0"/>
                        </a:rPr>
                        <a:t>Producción/vaca/día</a:t>
                      </a:r>
                    </a:p>
                  </a:txBody>
                  <a:tcPr marL="7144" marR="7144"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R" sz="2400" b="0" i="0" u="none" strike="noStrike">
                          <a:solidFill>
                            <a:schemeClr val="tx1"/>
                          </a:solidFill>
                          <a:effectLst/>
                          <a:latin typeface="Calibri" panose="020F0502020204030204" pitchFamily="34" charset="0"/>
                        </a:rPr>
                        <a:t>10.5</a:t>
                      </a:r>
                    </a:p>
                  </a:txBody>
                  <a:tcPr marL="7144" marR="7144"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l" fontAlgn="ctr"/>
                      <a:r>
                        <a:rPr lang="es-CR" sz="2000" b="0" i="0" u="none" strike="noStrike" dirty="0">
                          <a:solidFill>
                            <a:schemeClr val="tx1"/>
                          </a:solidFill>
                          <a:effectLst/>
                          <a:latin typeface="Calibri" panose="020F0502020204030204" pitchFamily="34" charset="0"/>
                        </a:rPr>
                        <a:t>mejorar forrajes = uso eficiente concentrado</a:t>
                      </a:r>
                    </a:p>
                  </a:txBody>
                  <a:tcPr marL="7144" marR="7144" marT="9525"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r>
              <a:tr h="849694">
                <a:tc>
                  <a:txBody>
                    <a:bodyPr/>
                    <a:lstStyle/>
                    <a:p>
                      <a:pPr algn="l" fontAlgn="ctr"/>
                      <a:r>
                        <a:rPr lang="es-CR" sz="2400" b="0" i="0" u="none" strike="noStrike">
                          <a:solidFill>
                            <a:schemeClr val="tx1"/>
                          </a:solidFill>
                          <a:effectLst/>
                          <a:latin typeface="Calibri" panose="020F0502020204030204" pitchFamily="34" charset="0"/>
                        </a:rPr>
                        <a:t>Producción/Ha_pdcn/año</a:t>
                      </a:r>
                    </a:p>
                  </a:txBody>
                  <a:tcPr marL="7144" marR="7144" marT="9525" marB="0" anchor="ctr">
                    <a:lnL>
                      <a:noFill/>
                    </a:lnL>
                    <a:lnR>
                      <a:noFill/>
                    </a:lnR>
                    <a:lnT>
                      <a:noFill/>
                    </a:lnT>
                    <a:lnB>
                      <a:noFill/>
                    </a:lnB>
                    <a:solidFill>
                      <a:srgbClr val="FFFFFF"/>
                    </a:solidFill>
                  </a:tcPr>
                </a:tc>
                <a:tc>
                  <a:txBody>
                    <a:bodyPr/>
                    <a:lstStyle/>
                    <a:p>
                      <a:pPr algn="ctr" fontAlgn="ctr"/>
                      <a:r>
                        <a:rPr lang="es-CR" sz="2400" b="0" i="0" u="none" strike="noStrike">
                          <a:solidFill>
                            <a:schemeClr val="tx1"/>
                          </a:solidFill>
                          <a:effectLst/>
                          <a:latin typeface="Calibri" panose="020F0502020204030204" pitchFamily="34" charset="0"/>
                        </a:rPr>
                        <a:t>7,629</a:t>
                      </a:r>
                    </a:p>
                  </a:txBody>
                  <a:tcPr marL="7144" marR="7144" marT="9525" marB="0" anchor="ctr">
                    <a:lnL>
                      <a:noFill/>
                    </a:lnL>
                    <a:lnR>
                      <a:noFill/>
                    </a:lnR>
                    <a:lnT>
                      <a:noFill/>
                    </a:lnT>
                    <a:lnB>
                      <a:noFill/>
                    </a:lnB>
                    <a:solidFill>
                      <a:srgbClr val="FFFFFF"/>
                    </a:solidFill>
                  </a:tcPr>
                </a:tc>
                <a:tc>
                  <a:txBody>
                    <a:bodyPr/>
                    <a:lstStyle/>
                    <a:p>
                      <a:pPr algn="l" fontAlgn="ctr"/>
                      <a:r>
                        <a:rPr lang="es-CR" sz="2000" b="0" i="0" u="none" strike="noStrike" dirty="0">
                          <a:solidFill>
                            <a:schemeClr val="tx1"/>
                          </a:solidFill>
                          <a:effectLst/>
                          <a:latin typeface="Calibri" panose="020F0502020204030204" pitchFamily="34" charset="0"/>
                        </a:rPr>
                        <a:t>aumentar productividad recurso más costoso</a:t>
                      </a:r>
                    </a:p>
                  </a:txBody>
                  <a:tcPr marL="7144" marR="7144" marT="9525" marB="0" anchor="ctr">
                    <a:lnL>
                      <a:noFill/>
                    </a:lnL>
                    <a:lnR>
                      <a:noFill/>
                    </a:lnR>
                    <a:lnT>
                      <a:noFill/>
                    </a:lnT>
                    <a:lnB>
                      <a:noFill/>
                    </a:lnB>
                    <a:solidFill>
                      <a:srgbClr val="FFFFFF"/>
                    </a:solidFill>
                  </a:tcPr>
                </a:tc>
              </a:tr>
              <a:tr h="849694">
                <a:tc>
                  <a:txBody>
                    <a:bodyPr/>
                    <a:lstStyle/>
                    <a:p>
                      <a:pPr algn="l" fontAlgn="ctr"/>
                      <a:r>
                        <a:rPr lang="es-CR" sz="2400" b="0" i="0" u="none" strike="noStrike">
                          <a:solidFill>
                            <a:schemeClr val="tx1"/>
                          </a:solidFill>
                          <a:effectLst/>
                          <a:latin typeface="Calibri" panose="020F0502020204030204" pitchFamily="34" charset="0"/>
                        </a:rPr>
                        <a:t>Eficiencia reproductiva</a:t>
                      </a:r>
                    </a:p>
                  </a:txBody>
                  <a:tcPr marL="7144" marR="7144" marT="9525" marB="0" anchor="ctr">
                    <a:lnL>
                      <a:noFill/>
                    </a:lnL>
                    <a:lnR>
                      <a:noFill/>
                    </a:lnR>
                    <a:lnT>
                      <a:noFill/>
                    </a:lnT>
                    <a:lnB>
                      <a:noFill/>
                    </a:lnB>
                    <a:solidFill>
                      <a:srgbClr val="FFFFFF"/>
                    </a:solidFill>
                  </a:tcPr>
                </a:tc>
                <a:tc>
                  <a:txBody>
                    <a:bodyPr/>
                    <a:lstStyle/>
                    <a:p>
                      <a:pPr algn="ctr" fontAlgn="ctr"/>
                      <a:r>
                        <a:rPr lang="es-CR" sz="2400" b="0" i="0" u="none" strike="noStrike">
                          <a:solidFill>
                            <a:schemeClr val="tx1"/>
                          </a:solidFill>
                          <a:effectLst/>
                          <a:latin typeface="Calibri" panose="020F0502020204030204" pitchFamily="34" charset="0"/>
                        </a:rPr>
                        <a:t>73%</a:t>
                      </a:r>
                    </a:p>
                  </a:txBody>
                  <a:tcPr marL="7144" marR="7144" marT="9525" marB="0" anchor="ctr">
                    <a:lnL>
                      <a:noFill/>
                    </a:lnL>
                    <a:lnR>
                      <a:noFill/>
                    </a:lnR>
                    <a:lnT>
                      <a:noFill/>
                    </a:lnT>
                    <a:lnB>
                      <a:noFill/>
                    </a:lnB>
                    <a:solidFill>
                      <a:srgbClr val="FFFFFF"/>
                    </a:solidFill>
                  </a:tcPr>
                </a:tc>
                <a:tc>
                  <a:txBody>
                    <a:bodyPr/>
                    <a:lstStyle/>
                    <a:p>
                      <a:pPr algn="l" fontAlgn="ctr"/>
                      <a:r>
                        <a:rPr lang="es-CR" sz="2000" b="0" i="0" u="none" strike="noStrike" dirty="0">
                          <a:solidFill>
                            <a:schemeClr val="tx1"/>
                          </a:solidFill>
                          <a:effectLst/>
                          <a:latin typeface="Calibri" panose="020F0502020204030204" pitchFamily="34" charset="0"/>
                        </a:rPr>
                        <a:t>ordeñar un 12% + de vacas</a:t>
                      </a:r>
                    </a:p>
                  </a:txBody>
                  <a:tcPr marL="7144" marR="7144" marT="9525" marB="0" anchor="ctr">
                    <a:lnL>
                      <a:noFill/>
                    </a:lnL>
                    <a:lnR>
                      <a:noFill/>
                    </a:lnR>
                    <a:lnT>
                      <a:noFill/>
                    </a:lnT>
                    <a:lnB>
                      <a:noFill/>
                    </a:lnB>
                    <a:solidFill>
                      <a:srgbClr val="FFFFFF"/>
                    </a:solidFill>
                  </a:tcPr>
                </a:tc>
              </a:tr>
              <a:tr h="849694">
                <a:tc>
                  <a:txBody>
                    <a:bodyPr/>
                    <a:lstStyle/>
                    <a:p>
                      <a:pPr algn="l" fontAlgn="ctr"/>
                      <a:r>
                        <a:rPr lang="es-CR" sz="2400" b="0" i="0" u="none" strike="noStrike" dirty="0">
                          <a:solidFill>
                            <a:schemeClr val="tx1"/>
                          </a:solidFill>
                          <a:effectLst/>
                          <a:latin typeface="Calibri" panose="020F0502020204030204" pitchFamily="34" charset="0"/>
                        </a:rPr>
                        <a:t>Carga animal</a:t>
                      </a:r>
                    </a:p>
                  </a:txBody>
                  <a:tcPr marL="7144" marR="7144"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R" sz="2400" b="0" i="0" u="none" strike="noStrike" dirty="0">
                          <a:solidFill>
                            <a:schemeClr val="tx1"/>
                          </a:solidFill>
                          <a:effectLst/>
                          <a:latin typeface="Calibri" panose="020F0502020204030204" pitchFamily="34" charset="0"/>
                        </a:rPr>
                        <a:t>1.5</a:t>
                      </a:r>
                    </a:p>
                  </a:txBody>
                  <a:tcPr marL="7144" marR="7144"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R" sz="2000" b="0" i="0" u="none" strike="noStrike" dirty="0">
                          <a:solidFill>
                            <a:schemeClr val="tx1"/>
                          </a:solidFill>
                          <a:effectLst/>
                          <a:latin typeface="Calibri" panose="020F0502020204030204" pitchFamily="34" charset="0"/>
                        </a:rPr>
                        <a:t>aumentar productividad recurso más costoso</a:t>
                      </a:r>
                    </a:p>
                  </a:txBody>
                  <a:tcPr marL="7144" marR="7144"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2" name="1 CuadroTexto"/>
          <p:cNvSpPr txBox="1"/>
          <p:nvPr/>
        </p:nvSpPr>
        <p:spPr>
          <a:xfrm>
            <a:off x="307728" y="6309320"/>
            <a:ext cx="2588016" cy="276999"/>
          </a:xfrm>
          <a:prstGeom prst="rect">
            <a:avLst/>
          </a:prstGeom>
          <a:noFill/>
        </p:spPr>
        <p:txBody>
          <a:bodyPr wrap="none" rtlCol="0">
            <a:spAutoFit/>
          </a:bodyPr>
          <a:lstStyle/>
          <a:p>
            <a:r>
              <a:rPr lang="es-CR" sz="1200" dirty="0" smtClean="0"/>
              <a:t>FUENTE: Congreso APROGALPA 2013</a:t>
            </a:r>
            <a:endParaRPr lang="es-CR" sz="1200" dirty="0"/>
          </a:p>
        </p:txBody>
      </p:sp>
    </p:spTree>
    <p:extLst>
      <p:ext uri="{BB962C8B-B14F-4D97-AF65-F5344CB8AC3E}">
        <p14:creationId xmlns:p14="http://schemas.microsoft.com/office/powerpoint/2010/main" val="1110739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5496" y="1268760"/>
            <a:ext cx="6192688" cy="5078313"/>
          </a:xfrm>
          <a:prstGeom prst="rect">
            <a:avLst/>
          </a:prstGeom>
        </p:spPr>
        <p:txBody>
          <a:bodyPr wrap="square">
            <a:spAutoFit/>
          </a:bodyPr>
          <a:lstStyle/>
          <a:p>
            <a:pPr algn="just"/>
            <a:r>
              <a:rPr lang="es-CR" b="1" dirty="0" smtClean="0">
                <a:solidFill>
                  <a:srgbClr val="002060"/>
                </a:solidFill>
              </a:rPr>
              <a:t>1- COSTO DE PRODUCCIÓN</a:t>
            </a:r>
            <a:r>
              <a:rPr lang="es-CR" dirty="0" smtClean="0">
                <a:solidFill>
                  <a:srgbClr val="002060"/>
                </a:solidFill>
              </a:rPr>
              <a:t>:</a:t>
            </a:r>
          </a:p>
          <a:p>
            <a:pPr algn="just"/>
            <a:endParaRPr lang="es-CR" dirty="0">
              <a:solidFill>
                <a:srgbClr val="002060"/>
              </a:solidFill>
            </a:endParaRPr>
          </a:p>
          <a:p>
            <a:pPr marL="742950" lvl="1" indent="-285750" algn="just">
              <a:buFont typeface="Wingdings" pitchFamily="2" charset="2"/>
              <a:buChar char="§"/>
            </a:pPr>
            <a:r>
              <a:rPr lang="es-CR" dirty="0" smtClean="0">
                <a:solidFill>
                  <a:srgbClr val="002060"/>
                </a:solidFill>
              </a:rPr>
              <a:t>Buscar alternativas de materias primas locales para la alimentación</a:t>
            </a:r>
          </a:p>
          <a:p>
            <a:pPr marL="742950" lvl="1" indent="-285750" algn="just">
              <a:buFont typeface="Wingdings" pitchFamily="2" charset="2"/>
              <a:buChar char="§"/>
            </a:pPr>
            <a:r>
              <a:rPr lang="es-CR" dirty="0" smtClean="0">
                <a:solidFill>
                  <a:srgbClr val="002060"/>
                </a:solidFill>
              </a:rPr>
              <a:t>Producir ensilajes de buena calidad y buscar una mejor relación F:C</a:t>
            </a:r>
          </a:p>
          <a:p>
            <a:pPr marL="742950" lvl="1" indent="-285750" algn="just">
              <a:buFont typeface="Wingdings" pitchFamily="2" charset="2"/>
              <a:buChar char="§"/>
            </a:pPr>
            <a:r>
              <a:rPr lang="es-CR" dirty="0" smtClean="0">
                <a:solidFill>
                  <a:srgbClr val="002060"/>
                </a:solidFill>
              </a:rPr>
              <a:t>Buscar «asociatividad local» para inversiones, por ejemplo, maquinaria para conservación de forrajes (Cooperativas Locales)</a:t>
            </a:r>
          </a:p>
          <a:p>
            <a:pPr marL="742950" lvl="1" indent="-285750" algn="just">
              <a:buFont typeface="Wingdings" pitchFamily="2" charset="2"/>
              <a:buChar char="§"/>
            </a:pPr>
            <a:r>
              <a:rPr lang="es-CR" dirty="0" smtClean="0">
                <a:solidFill>
                  <a:srgbClr val="002060"/>
                </a:solidFill>
              </a:rPr>
              <a:t>Buscar «asociatividad local» para negociar insumos con los proveedores</a:t>
            </a:r>
          </a:p>
          <a:p>
            <a:pPr marL="742950" lvl="1" indent="-285750" algn="just">
              <a:buFont typeface="Wingdings" pitchFamily="2" charset="2"/>
              <a:buChar char="§"/>
            </a:pPr>
            <a:r>
              <a:rPr lang="es-CR" dirty="0" smtClean="0">
                <a:solidFill>
                  <a:srgbClr val="002060"/>
                </a:solidFill>
              </a:rPr>
              <a:t>Eliminar gastos superfluos que no aportan a la producción</a:t>
            </a:r>
          </a:p>
          <a:p>
            <a:pPr marL="742950" lvl="1" indent="-285750" algn="just">
              <a:buFont typeface="Wingdings" pitchFamily="2" charset="2"/>
              <a:buChar char="§"/>
            </a:pPr>
            <a:r>
              <a:rPr lang="es-CR" dirty="0" smtClean="0">
                <a:solidFill>
                  <a:srgbClr val="002060"/>
                </a:solidFill>
              </a:rPr>
              <a:t>Mantener inventarios de insumos ajustados al flujo de caja, no comprar en exceso insumos que caducan</a:t>
            </a:r>
          </a:p>
          <a:p>
            <a:pPr marL="742950" lvl="1" indent="-285750" algn="just">
              <a:buFont typeface="Wingdings" pitchFamily="2" charset="2"/>
              <a:buChar char="§"/>
            </a:pPr>
            <a:r>
              <a:rPr lang="es-CR" dirty="0" smtClean="0">
                <a:solidFill>
                  <a:srgbClr val="002060"/>
                </a:solidFill>
              </a:rPr>
              <a:t>Mantener la MANO DE OBRA justa (&lt;15% del ingreso bruto)</a:t>
            </a:r>
          </a:p>
          <a:p>
            <a:pPr marL="742950" lvl="1" indent="-285750" algn="just">
              <a:buFont typeface="Wingdings" pitchFamily="2" charset="2"/>
              <a:buChar char="§"/>
            </a:pPr>
            <a:endParaRPr lang="es-CR" dirty="0">
              <a:solidFill>
                <a:srgbClr val="002060"/>
              </a:solidFill>
            </a:endParaRP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223740"/>
            <a:ext cx="269979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3599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5496" y="1268760"/>
            <a:ext cx="6192688" cy="923330"/>
          </a:xfrm>
          <a:prstGeom prst="rect">
            <a:avLst/>
          </a:prstGeom>
        </p:spPr>
        <p:txBody>
          <a:bodyPr wrap="square">
            <a:spAutoFit/>
          </a:bodyPr>
          <a:lstStyle/>
          <a:p>
            <a:pPr algn="just"/>
            <a:r>
              <a:rPr lang="es-CR" b="1" dirty="0" smtClean="0">
                <a:solidFill>
                  <a:srgbClr val="002060"/>
                </a:solidFill>
              </a:rPr>
              <a:t>1- COSTO DE PRODUCCIÓN</a:t>
            </a:r>
            <a:r>
              <a:rPr lang="es-CR" dirty="0" smtClean="0">
                <a:solidFill>
                  <a:srgbClr val="002060"/>
                </a:solidFill>
              </a:rPr>
              <a:t>:</a:t>
            </a:r>
          </a:p>
          <a:p>
            <a:pPr algn="just"/>
            <a:endParaRPr lang="es-CR" dirty="0">
              <a:solidFill>
                <a:srgbClr val="002060"/>
              </a:solidFill>
            </a:endParaRPr>
          </a:p>
          <a:p>
            <a:pPr marL="742950" lvl="1" indent="-285750" algn="just">
              <a:buFont typeface="Wingdings" pitchFamily="2" charset="2"/>
              <a:buChar char="§"/>
            </a:pPr>
            <a:endParaRPr lang="es-CR" dirty="0">
              <a:solidFill>
                <a:srgbClr val="002060"/>
              </a:solidFill>
            </a:endParaRP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graphicFrame>
        <p:nvGraphicFramePr>
          <p:cNvPr id="7" name="Tabla 4"/>
          <p:cNvGraphicFramePr>
            <a:graphicFrameLocks noGrp="1"/>
          </p:cNvGraphicFramePr>
          <p:nvPr>
            <p:extLst>
              <p:ext uri="{D42A27DB-BD31-4B8C-83A1-F6EECF244321}">
                <p14:modId xmlns:p14="http://schemas.microsoft.com/office/powerpoint/2010/main" val="1731732471"/>
              </p:ext>
            </p:extLst>
          </p:nvPr>
        </p:nvGraphicFramePr>
        <p:xfrm>
          <a:off x="539552" y="2492896"/>
          <a:ext cx="8069332" cy="3408325"/>
        </p:xfrm>
        <a:graphic>
          <a:graphicData uri="http://schemas.openxmlformats.org/drawingml/2006/table">
            <a:tbl>
              <a:tblPr firstRow="1" bandRow="1">
                <a:tableStyleId>{00A15C55-8517-42AA-B614-E9B94910E393}</a:tableStyleId>
              </a:tblPr>
              <a:tblGrid>
                <a:gridCol w="5734124"/>
                <a:gridCol w="2335208"/>
              </a:tblGrid>
              <a:tr h="1127320">
                <a:tc>
                  <a:txBody>
                    <a:bodyPr/>
                    <a:lstStyle/>
                    <a:p>
                      <a:pPr algn="ctr"/>
                      <a:r>
                        <a:rPr lang="es-CR" sz="2000" dirty="0" smtClean="0"/>
                        <a:t>ÍNDICE</a:t>
                      </a:r>
                      <a:endParaRPr lang="es-CR" sz="2000" dirty="0"/>
                    </a:p>
                  </a:txBody>
                  <a:tcPr anchor="ctr">
                    <a:solidFill>
                      <a:srgbClr val="6699FF"/>
                    </a:solidFill>
                  </a:tcPr>
                </a:tc>
                <a:tc>
                  <a:txBody>
                    <a:bodyPr/>
                    <a:lstStyle/>
                    <a:p>
                      <a:pPr algn="ctr"/>
                      <a:r>
                        <a:rPr lang="es-CR" sz="2000" dirty="0" smtClean="0"/>
                        <a:t>VALOR RECOMENDADO</a:t>
                      </a:r>
                      <a:endParaRPr lang="es-CR" sz="2000" dirty="0"/>
                    </a:p>
                  </a:txBody>
                  <a:tcPr anchor="ctr">
                    <a:solidFill>
                      <a:srgbClr val="6699FF"/>
                    </a:solidFill>
                  </a:tcPr>
                </a:tc>
              </a:tr>
              <a:tr h="760335">
                <a:tc>
                  <a:txBody>
                    <a:bodyPr/>
                    <a:lstStyle/>
                    <a:p>
                      <a:r>
                        <a:rPr lang="es-CR" sz="2000" dirty="0" smtClean="0"/>
                        <a:t>% GASTO EN MANO DE OBRA / INGRESO BRUTO</a:t>
                      </a:r>
                      <a:endParaRPr lang="es-CR" sz="2000" dirty="0"/>
                    </a:p>
                  </a:txBody>
                  <a:tcPr anchor="ctr"/>
                </a:tc>
                <a:tc>
                  <a:txBody>
                    <a:bodyPr/>
                    <a:lstStyle/>
                    <a:p>
                      <a:pPr algn="ctr"/>
                      <a:r>
                        <a:rPr lang="es-CR" sz="2000" dirty="0" smtClean="0"/>
                        <a:t>&lt;15%</a:t>
                      </a:r>
                      <a:endParaRPr lang="es-CR" sz="2000" dirty="0"/>
                    </a:p>
                  </a:txBody>
                  <a:tcPr anchor="ctr"/>
                </a:tc>
              </a:tr>
              <a:tr h="760335">
                <a:tc>
                  <a:txBody>
                    <a:bodyPr/>
                    <a:lstStyle/>
                    <a:p>
                      <a:r>
                        <a:rPr lang="es-CR" sz="2000" dirty="0" smtClean="0"/>
                        <a:t>RELACIÓN VACAS ADULTAS POR EMPLEADO</a:t>
                      </a:r>
                      <a:endParaRPr lang="es-CR" sz="2000" dirty="0"/>
                    </a:p>
                  </a:txBody>
                  <a:tcPr anchor="ctr"/>
                </a:tc>
                <a:tc>
                  <a:txBody>
                    <a:bodyPr/>
                    <a:lstStyle/>
                    <a:p>
                      <a:pPr algn="ctr"/>
                      <a:r>
                        <a:rPr lang="es-CR" sz="2000" dirty="0" smtClean="0"/>
                        <a:t>&gt;25</a:t>
                      </a:r>
                      <a:endParaRPr lang="es-CR" sz="2000" dirty="0"/>
                    </a:p>
                  </a:txBody>
                  <a:tcPr anchor="ctr"/>
                </a:tc>
              </a:tr>
              <a:tr h="760335">
                <a:tc>
                  <a:txBody>
                    <a:bodyPr/>
                    <a:lstStyle/>
                    <a:p>
                      <a:r>
                        <a:rPr lang="es-CR" sz="2000" dirty="0" smtClean="0"/>
                        <a:t>KILOS DE LECHE POR EMPLEADO POR AÑO</a:t>
                      </a:r>
                      <a:endParaRPr lang="es-CR" sz="2000" dirty="0"/>
                    </a:p>
                  </a:txBody>
                  <a:tcPr anchor="ctr"/>
                </a:tc>
                <a:tc>
                  <a:txBody>
                    <a:bodyPr/>
                    <a:lstStyle/>
                    <a:p>
                      <a:pPr algn="ctr"/>
                      <a:r>
                        <a:rPr lang="es-CR" sz="2000" dirty="0" smtClean="0"/>
                        <a:t>&gt;100,000</a:t>
                      </a:r>
                      <a:endParaRPr lang="es-CR" sz="2000" dirty="0"/>
                    </a:p>
                  </a:txBody>
                  <a:tcPr anchor="ctr"/>
                </a:tc>
              </a:tr>
            </a:tbl>
          </a:graphicData>
        </a:graphic>
      </p:graphicFrame>
      <p:sp>
        <p:nvSpPr>
          <p:cNvPr id="2" name="1 CuadroTexto"/>
          <p:cNvSpPr txBox="1"/>
          <p:nvPr/>
        </p:nvSpPr>
        <p:spPr>
          <a:xfrm>
            <a:off x="1115616" y="2060848"/>
            <a:ext cx="6999032" cy="369332"/>
          </a:xfrm>
          <a:prstGeom prst="rect">
            <a:avLst/>
          </a:prstGeom>
          <a:noFill/>
        </p:spPr>
        <p:txBody>
          <a:bodyPr wrap="none" rtlCol="0">
            <a:spAutoFit/>
          </a:bodyPr>
          <a:lstStyle/>
          <a:p>
            <a:r>
              <a:rPr lang="es-CR" b="1" dirty="0" smtClean="0">
                <a:solidFill>
                  <a:srgbClr val="002060"/>
                </a:solidFill>
                <a:effectLst>
                  <a:outerShdw blurRad="38100" dist="38100" dir="2700000" algn="tl">
                    <a:srgbClr val="000000">
                      <a:alpha val="43137"/>
                    </a:srgbClr>
                  </a:outerShdw>
                </a:effectLst>
              </a:rPr>
              <a:t>TRES ÍNDICES PARA LA EVALUACIÓN DEL RUBRO MANO DE OBRA</a:t>
            </a:r>
            <a:endParaRPr lang="es-CR"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4474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1196752"/>
            <a:ext cx="8568952" cy="2246769"/>
          </a:xfrm>
          <a:prstGeom prst="rect">
            <a:avLst/>
          </a:prstGeom>
        </p:spPr>
        <p:txBody>
          <a:bodyPr wrap="square">
            <a:spAutoFit/>
          </a:bodyPr>
          <a:lstStyle/>
          <a:p>
            <a:pPr algn="just"/>
            <a:r>
              <a:rPr lang="es-CR" sz="2000" b="1" dirty="0">
                <a:solidFill>
                  <a:srgbClr val="002060"/>
                </a:solidFill>
              </a:rPr>
              <a:t>2</a:t>
            </a:r>
            <a:r>
              <a:rPr lang="es-CR" sz="2000" b="1" dirty="0" smtClean="0">
                <a:solidFill>
                  <a:srgbClr val="002060"/>
                </a:solidFill>
              </a:rPr>
              <a:t>- CRIANZA DE REEMPLAZOS</a:t>
            </a:r>
            <a:r>
              <a:rPr lang="es-CR" sz="2000" b="1" dirty="0">
                <a:solidFill>
                  <a:srgbClr val="002060"/>
                </a:solidFill>
              </a:rPr>
              <a:t> </a:t>
            </a:r>
            <a:r>
              <a:rPr lang="es-CR" sz="2000" b="1" dirty="0" smtClean="0">
                <a:solidFill>
                  <a:srgbClr val="002060"/>
                </a:solidFill>
              </a:rPr>
              <a:t>– AUMENTAR LOS INGRESOS:</a:t>
            </a:r>
          </a:p>
          <a:p>
            <a:pPr algn="just"/>
            <a:endParaRPr lang="es-CR" sz="2000" dirty="0">
              <a:solidFill>
                <a:srgbClr val="002060"/>
              </a:solidFill>
            </a:endParaRPr>
          </a:p>
          <a:p>
            <a:pPr marL="742950" lvl="1" indent="-285750" algn="just">
              <a:buFont typeface="Wingdings" pitchFamily="2" charset="2"/>
              <a:buChar char="§"/>
            </a:pPr>
            <a:r>
              <a:rPr lang="es-CR" sz="2000" dirty="0" smtClean="0">
                <a:solidFill>
                  <a:srgbClr val="002060"/>
                </a:solidFill>
              </a:rPr>
              <a:t>Criar las hembras que se requieren y NO todas las que nacen</a:t>
            </a:r>
          </a:p>
          <a:p>
            <a:pPr marL="742950" lvl="1" indent="-285750" algn="just">
              <a:buFont typeface="Wingdings" pitchFamily="2" charset="2"/>
              <a:buChar char="§"/>
            </a:pPr>
            <a:r>
              <a:rPr lang="es-CR" sz="2000" dirty="0" smtClean="0">
                <a:solidFill>
                  <a:srgbClr val="002060"/>
                </a:solidFill>
              </a:rPr>
              <a:t>Programas de alimentación y manejo agresivos para mejorar la EPP y tener un animal productivo cuanto antes</a:t>
            </a:r>
          </a:p>
          <a:p>
            <a:pPr marL="742950" lvl="1" indent="-285750" algn="just">
              <a:buFont typeface="Wingdings" pitchFamily="2" charset="2"/>
              <a:buChar char="§"/>
            </a:pPr>
            <a:r>
              <a:rPr lang="es-CR" sz="2000" dirty="0" smtClean="0">
                <a:solidFill>
                  <a:srgbClr val="002060"/>
                </a:solidFill>
              </a:rPr>
              <a:t>Usar insumos de CALIDAD aunque puedan ser más costosos</a:t>
            </a:r>
          </a:p>
          <a:p>
            <a:pPr marL="742950" lvl="1" indent="-285750" algn="just">
              <a:buFont typeface="Wingdings" pitchFamily="2" charset="2"/>
              <a:buChar char="§"/>
            </a:pPr>
            <a:r>
              <a:rPr lang="es-CR" sz="2000" dirty="0" smtClean="0">
                <a:solidFill>
                  <a:srgbClr val="002060"/>
                </a:solidFill>
              </a:rPr>
              <a:t>Producir animales de carne usando una estrategia de cruzamiento</a:t>
            </a:r>
            <a:r>
              <a:rPr lang="es-CR" sz="2000" dirty="0">
                <a:solidFill>
                  <a:srgbClr val="002060"/>
                </a:solidFill>
              </a:rPr>
              <a:t>:</a:t>
            </a:r>
            <a:endParaRPr lang="es-CR" sz="2000" dirty="0" smtClean="0">
              <a:solidFill>
                <a:srgbClr val="002060"/>
              </a:solidFill>
            </a:endParaRP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539" y="3528591"/>
            <a:ext cx="6284913" cy="28527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437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1196752"/>
            <a:ext cx="6840760" cy="5262979"/>
          </a:xfrm>
          <a:prstGeom prst="rect">
            <a:avLst/>
          </a:prstGeom>
        </p:spPr>
        <p:txBody>
          <a:bodyPr wrap="square">
            <a:spAutoFit/>
          </a:bodyPr>
          <a:lstStyle/>
          <a:p>
            <a:pPr algn="just"/>
            <a:r>
              <a:rPr lang="es-CR" sz="2400" b="1" dirty="0">
                <a:solidFill>
                  <a:srgbClr val="002060"/>
                </a:solidFill>
              </a:rPr>
              <a:t>2</a:t>
            </a:r>
            <a:r>
              <a:rPr lang="es-CR" sz="2400" b="1" dirty="0" smtClean="0">
                <a:solidFill>
                  <a:srgbClr val="002060"/>
                </a:solidFill>
              </a:rPr>
              <a:t>- CRIANZA DE REEMPLAZOS</a:t>
            </a:r>
            <a:r>
              <a:rPr lang="es-CR" sz="2400" dirty="0" smtClean="0">
                <a:solidFill>
                  <a:srgbClr val="002060"/>
                </a:solidFill>
              </a:rPr>
              <a:t>: estrategia de cruzamiento</a:t>
            </a:r>
          </a:p>
          <a:p>
            <a:pPr algn="just"/>
            <a:endParaRPr lang="es-CR" sz="2400" dirty="0">
              <a:solidFill>
                <a:srgbClr val="002060"/>
              </a:solidFill>
            </a:endParaRPr>
          </a:p>
          <a:p>
            <a:pPr marL="857250" lvl="1" indent="-400050" algn="just">
              <a:buFont typeface="+mj-lt"/>
              <a:buAutoNum type="romanUcPeriod"/>
            </a:pPr>
            <a:r>
              <a:rPr lang="es-CR" sz="2400" dirty="0" smtClean="0">
                <a:solidFill>
                  <a:srgbClr val="002060"/>
                </a:solidFill>
              </a:rPr>
              <a:t>Calcular las necesidades de crianza y la cantidad de hembras necesarias nacidas/año</a:t>
            </a:r>
          </a:p>
          <a:p>
            <a:pPr marL="857250" lvl="1" indent="-400050" algn="just">
              <a:buFont typeface="+mj-lt"/>
              <a:buAutoNum type="romanUcPeriod"/>
            </a:pPr>
            <a:r>
              <a:rPr lang="es-CR" sz="2400" dirty="0" smtClean="0">
                <a:solidFill>
                  <a:srgbClr val="002060"/>
                </a:solidFill>
              </a:rPr>
              <a:t>Seleccionar las mejores vacas del hato: Kilos leche/IEP ó Vrel (VAMPP) ó prueba genómica</a:t>
            </a:r>
          </a:p>
          <a:p>
            <a:pPr marL="857250" lvl="1" indent="-400050" algn="just">
              <a:buFont typeface="+mj-lt"/>
              <a:buAutoNum type="romanUcPeriod"/>
            </a:pPr>
            <a:r>
              <a:rPr lang="es-CR" sz="2400" dirty="0" smtClean="0">
                <a:solidFill>
                  <a:srgbClr val="002060"/>
                </a:solidFill>
              </a:rPr>
              <a:t>Utilizar semen sexado en las vacas que darán origen a las terneras necesarias</a:t>
            </a:r>
          </a:p>
          <a:p>
            <a:pPr marL="857250" lvl="1" indent="-400050" algn="just">
              <a:buFont typeface="+mj-lt"/>
              <a:buAutoNum type="romanUcPeriod"/>
            </a:pPr>
            <a:r>
              <a:rPr lang="es-CR" sz="2400" dirty="0" smtClean="0">
                <a:solidFill>
                  <a:srgbClr val="002060"/>
                </a:solidFill>
              </a:rPr>
              <a:t>Utilizar semen ANGUS, CHAROLAIS, BRANGUS o el que el mercado prefiera para cruzar las vacas sobrantes</a:t>
            </a:r>
          </a:p>
          <a:p>
            <a:pPr marL="857250" lvl="1" indent="-400050" algn="just">
              <a:buFont typeface="+mj-lt"/>
              <a:buAutoNum type="romanUcPeriod"/>
            </a:pPr>
            <a:r>
              <a:rPr lang="es-CR" sz="2400" dirty="0" smtClean="0">
                <a:solidFill>
                  <a:srgbClr val="002060"/>
                </a:solidFill>
              </a:rPr>
              <a:t>Identificar cliente que compren los terneros-as de carne</a:t>
            </a: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26" t="28171" r="24897" b="12127"/>
          <a:stretch/>
        </p:blipFill>
        <p:spPr bwMode="auto">
          <a:xfrm>
            <a:off x="7167203" y="1484784"/>
            <a:ext cx="1932065" cy="3888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257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1268760"/>
            <a:ext cx="7200800" cy="369332"/>
          </a:xfrm>
          <a:prstGeom prst="rect">
            <a:avLst/>
          </a:prstGeom>
        </p:spPr>
        <p:txBody>
          <a:bodyPr wrap="square">
            <a:spAutoFit/>
          </a:bodyPr>
          <a:lstStyle/>
          <a:p>
            <a:pPr algn="just"/>
            <a:r>
              <a:rPr lang="es-CR" b="1" dirty="0">
                <a:solidFill>
                  <a:srgbClr val="002060"/>
                </a:solidFill>
              </a:rPr>
              <a:t>2</a:t>
            </a:r>
            <a:r>
              <a:rPr lang="es-CR" b="1" dirty="0" smtClean="0">
                <a:solidFill>
                  <a:srgbClr val="002060"/>
                </a:solidFill>
              </a:rPr>
              <a:t>- CRIANZA DE REEMPLAZOS – AUMENTAR LOS INGRESOS</a:t>
            </a:r>
            <a:r>
              <a:rPr lang="es-CR" dirty="0" smtClean="0">
                <a:solidFill>
                  <a:srgbClr val="002060"/>
                </a:solidFill>
              </a:rPr>
              <a:t>:</a:t>
            </a: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7832" t="36707" r="16241" b="19449"/>
          <a:stretch/>
        </p:blipFill>
        <p:spPr bwMode="auto">
          <a:xfrm>
            <a:off x="4211960" y="3573016"/>
            <a:ext cx="4680520" cy="25121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4822323" y="3203684"/>
            <a:ext cx="3459793" cy="369332"/>
          </a:xfrm>
          <a:prstGeom prst="rect">
            <a:avLst/>
          </a:prstGeom>
          <a:noFill/>
        </p:spPr>
        <p:txBody>
          <a:bodyPr wrap="none" rtlCol="0">
            <a:spAutoFit/>
          </a:bodyPr>
          <a:lstStyle/>
          <a:p>
            <a:r>
              <a:rPr lang="es-CR" b="1" dirty="0" smtClean="0">
                <a:solidFill>
                  <a:srgbClr val="002060"/>
                </a:solidFill>
              </a:rPr>
              <a:t>ESTRATEGIA DE CRUZAMIENTO</a:t>
            </a:r>
            <a:endParaRPr lang="es-CR" b="1" dirty="0">
              <a:solidFill>
                <a:srgbClr val="002060"/>
              </a:solidFill>
            </a:endParaRPr>
          </a:p>
        </p:txBody>
      </p:sp>
      <p:grpSp>
        <p:nvGrpSpPr>
          <p:cNvPr id="15" name="14 Grupo"/>
          <p:cNvGrpSpPr/>
          <p:nvPr/>
        </p:nvGrpSpPr>
        <p:grpSpPr>
          <a:xfrm>
            <a:off x="251520" y="1932582"/>
            <a:ext cx="3888432" cy="3252108"/>
            <a:chOff x="251520" y="1932582"/>
            <a:chExt cx="3888432" cy="3252108"/>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l="17910" t="14868" r="4030" b="8458"/>
            <a:stretch/>
          </p:blipFill>
          <p:spPr>
            <a:xfrm>
              <a:off x="251520" y="1932582"/>
              <a:ext cx="3888432" cy="2864570"/>
            </a:xfrm>
            <a:prstGeom prst="rect">
              <a:avLst/>
            </a:prstGeom>
            <a:ln>
              <a:noFill/>
            </a:ln>
            <a:effectLst>
              <a:softEdge rad="112500"/>
            </a:effectLst>
          </p:spPr>
        </p:pic>
        <p:sp>
          <p:nvSpPr>
            <p:cNvPr id="27" name="26 CuadroTexto"/>
            <p:cNvSpPr txBox="1"/>
            <p:nvPr/>
          </p:nvSpPr>
          <p:spPr>
            <a:xfrm>
              <a:off x="1258108" y="4815358"/>
              <a:ext cx="1875258" cy="369332"/>
            </a:xfrm>
            <a:prstGeom prst="rect">
              <a:avLst/>
            </a:prstGeom>
            <a:noFill/>
          </p:spPr>
          <p:txBody>
            <a:bodyPr wrap="none" rtlCol="0">
              <a:spAutoFit/>
            </a:bodyPr>
            <a:lstStyle/>
            <a:p>
              <a:pPr algn="ctr"/>
              <a:r>
                <a:rPr lang="es-CR" b="1" dirty="0" smtClean="0">
                  <a:solidFill>
                    <a:srgbClr val="002060"/>
                  </a:solidFill>
                </a:rPr>
                <a:t>PATRÓN RACIAL</a:t>
              </a:r>
              <a:endParaRPr lang="es-CR" b="1" dirty="0">
                <a:solidFill>
                  <a:srgbClr val="002060"/>
                </a:solidFill>
              </a:endParaRPr>
            </a:p>
          </p:txBody>
        </p:sp>
      </p:grpSp>
    </p:spTree>
    <p:extLst>
      <p:ext uri="{BB962C8B-B14F-4D97-AF65-F5344CB8AC3E}">
        <p14:creationId xmlns:p14="http://schemas.microsoft.com/office/powerpoint/2010/main" val="53250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2" name="1 Rectángulo"/>
          <p:cNvSpPr/>
          <p:nvPr/>
        </p:nvSpPr>
        <p:spPr>
          <a:xfrm>
            <a:off x="755576" y="188640"/>
            <a:ext cx="7632848" cy="954107"/>
          </a:xfrm>
          <a:prstGeom prst="rect">
            <a:avLst/>
          </a:prstGeom>
        </p:spPr>
        <p:txBody>
          <a:bodyPr wrap="square">
            <a:spAutoFit/>
          </a:bodyPr>
          <a:lstStyle/>
          <a:p>
            <a:pPr algn="ctr"/>
            <a:r>
              <a:rPr lang="es-CR" sz="2800" b="1" dirty="0"/>
              <a:t>La Globalización y su impacto en Panamá</a:t>
            </a:r>
          </a:p>
          <a:p>
            <a:pPr algn="ctr"/>
            <a:r>
              <a:rPr lang="es-CR" sz="2800" b="1" dirty="0"/>
              <a:t>Por: Edmundo Eduardo Q</a:t>
            </a:r>
            <a:r>
              <a:rPr lang="es-CR" sz="2800" b="1" dirty="0" smtClean="0"/>
              <a:t>., </a:t>
            </a:r>
            <a:r>
              <a:rPr lang="es-CR" sz="2800" b="1" dirty="0"/>
              <a:t>Economista</a:t>
            </a:r>
          </a:p>
        </p:txBody>
      </p:sp>
      <p:sp>
        <p:nvSpPr>
          <p:cNvPr id="3" name="2 Rectángulo"/>
          <p:cNvSpPr/>
          <p:nvPr/>
        </p:nvSpPr>
        <p:spPr>
          <a:xfrm>
            <a:off x="539552" y="1484784"/>
            <a:ext cx="8136904" cy="1477328"/>
          </a:xfrm>
          <a:prstGeom prst="rect">
            <a:avLst/>
          </a:prstGeom>
        </p:spPr>
        <p:txBody>
          <a:bodyPr wrap="square">
            <a:spAutoFit/>
          </a:bodyPr>
          <a:lstStyle/>
          <a:p>
            <a:pPr algn="just"/>
            <a:r>
              <a:rPr lang="es-CR" dirty="0" smtClean="0">
                <a:latin typeface="Arial" pitchFamily="34" charset="0"/>
                <a:cs typeface="Arial" pitchFamily="34" charset="0"/>
              </a:rPr>
              <a:t>Es </a:t>
            </a:r>
            <a:r>
              <a:rPr lang="es-CR" dirty="0">
                <a:latin typeface="Arial" pitchFamily="34" charset="0"/>
                <a:cs typeface="Arial" pitchFamily="34" charset="0"/>
              </a:rPr>
              <a:t>interesante como las fuerzas del capital han logrado ejercer sus fuertes influencias económicas y financieras en cada uno de los países existentes en el mundo, a través de lo que se conoce como “Globalización” aunque para mí sería una “Mundialización”, </a:t>
            </a:r>
            <a:r>
              <a:rPr lang="es-CR" dirty="0">
                <a:solidFill>
                  <a:srgbClr val="FF0000"/>
                </a:solidFill>
                <a:latin typeface="Arial" pitchFamily="34" charset="0"/>
                <a:cs typeface="Arial" pitchFamily="34" charset="0"/>
              </a:rPr>
              <a:t>por su impacto positivo para algunos pocos y negativos para la mayoría de los pueblos.</a:t>
            </a:r>
          </a:p>
        </p:txBody>
      </p:sp>
      <p:sp>
        <p:nvSpPr>
          <p:cNvPr id="4" name="3 Rectángulo"/>
          <p:cNvSpPr/>
          <p:nvPr/>
        </p:nvSpPr>
        <p:spPr>
          <a:xfrm>
            <a:off x="539552" y="3463840"/>
            <a:ext cx="8089137" cy="1754326"/>
          </a:xfrm>
          <a:prstGeom prst="rect">
            <a:avLst/>
          </a:prstGeom>
        </p:spPr>
        <p:txBody>
          <a:bodyPr wrap="square">
            <a:spAutoFit/>
          </a:bodyPr>
          <a:lstStyle/>
          <a:p>
            <a:pPr algn="just"/>
            <a:r>
              <a:rPr lang="es-CR" dirty="0">
                <a:solidFill>
                  <a:srgbClr val="FF0000"/>
                </a:solidFill>
                <a:latin typeface="Arial" pitchFamily="34" charset="0"/>
                <a:cs typeface="Arial" pitchFamily="34" charset="0"/>
              </a:rPr>
              <a:t>El proceso de globalización para Panamá ha provocado más impactos negativos que positivos</a:t>
            </a:r>
            <a:r>
              <a:rPr lang="es-CR" dirty="0">
                <a:latin typeface="Arial" pitchFamily="34" charset="0"/>
                <a:cs typeface="Arial" pitchFamily="34" charset="0"/>
              </a:rPr>
              <a:t>; las industrias nacionales han pasado a ser parte de grandes consorcios internacionales dónde sus principales accionistas tienen diferentes nacionalidades, según sea el beneficio directo que le aporta cada nación para alimentar sus arcas sin importar los efectos colaterales que causan a la masa poblacional.</a:t>
            </a:r>
          </a:p>
        </p:txBody>
      </p:sp>
      <p:sp>
        <p:nvSpPr>
          <p:cNvPr id="6" name="5 Rectángulo"/>
          <p:cNvSpPr/>
          <p:nvPr/>
        </p:nvSpPr>
        <p:spPr>
          <a:xfrm>
            <a:off x="251520" y="5877272"/>
            <a:ext cx="8064896" cy="276999"/>
          </a:xfrm>
          <a:prstGeom prst="rect">
            <a:avLst/>
          </a:prstGeom>
        </p:spPr>
        <p:txBody>
          <a:bodyPr wrap="square">
            <a:spAutoFit/>
          </a:bodyPr>
          <a:lstStyle/>
          <a:p>
            <a:r>
              <a:rPr lang="es-CR" sz="1200" dirty="0" smtClean="0">
                <a:latin typeface="Arial" pitchFamily="34" charset="0"/>
                <a:cs typeface="Arial" pitchFamily="34" charset="0"/>
                <a:hlinkClick r:id="rId3"/>
              </a:rPr>
              <a:t>FUENTE: http</a:t>
            </a:r>
            <a:r>
              <a:rPr lang="es-CR" sz="1200" dirty="0">
                <a:latin typeface="Arial" pitchFamily="34" charset="0"/>
                <a:cs typeface="Arial" pitchFamily="34" charset="0"/>
                <a:hlinkClick r:id="rId3"/>
              </a:rPr>
              <a:t>://laopinionpanama.com/economia/la-globalizacion-impacto-panama</a:t>
            </a:r>
            <a:r>
              <a:rPr lang="es-CR" sz="1200" dirty="0" smtClean="0">
                <a:latin typeface="Arial" pitchFamily="34" charset="0"/>
                <a:cs typeface="Arial" pitchFamily="34" charset="0"/>
                <a:hlinkClick r:id="rId3"/>
              </a:rPr>
              <a:t>/</a:t>
            </a:r>
            <a:r>
              <a:rPr lang="es-CR" sz="1200" dirty="0" smtClean="0">
                <a:latin typeface="Arial" pitchFamily="34" charset="0"/>
                <a:cs typeface="Arial" pitchFamily="34" charset="0"/>
              </a:rPr>
              <a:t> </a:t>
            </a:r>
            <a:r>
              <a:rPr lang="es-CR" sz="1200" b="1" cap="all" dirty="0" smtClean="0">
                <a:latin typeface="Arial" pitchFamily="34" charset="0"/>
                <a:cs typeface="Arial" pitchFamily="34" charset="0"/>
              </a:rPr>
              <a:t>marzo </a:t>
            </a:r>
            <a:r>
              <a:rPr lang="es-CR" sz="1200" b="1" cap="all" dirty="0">
                <a:latin typeface="Arial" pitchFamily="34" charset="0"/>
                <a:cs typeface="Arial" pitchFamily="34" charset="0"/>
              </a:rPr>
              <a:t>8, 2016</a:t>
            </a:r>
            <a:endParaRPr lang="es-CR" sz="1200" dirty="0">
              <a:latin typeface="Arial" pitchFamily="34" charset="0"/>
              <a:cs typeface="Arial" pitchFamily="34" charset="0"/>
            </a:endParaRPr>
          </a:p>
        </p:txBody>
      </p:sp>
    </p:spTree>
    <p:extLst>
      <p:ext uri="{BB962C8B-B14F-4D97-AF65-F5344CB8AC3E}">
        <p14:creationId xmlns:p14="http://schemas.microsoft.com/office/powerpoint/2010/main" val="1153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1268760"/>
            <a:ext cx="4284476" cy="5016758"/>
          </a:xfrm>
          <a:prstGeom prst="rect">
            <a:avLst/>
          </a:prstGeom>
        </p:spPr>
        <p:txBody>
          <a:bodyPr wrap="square">
            <a:spAutoFit/>
          </a:bodyPr>
          <a:lstStyle/>
          <a:p>
            <a:pPr algn="just"/>
            <a:r>
              <a:rPr lang="es-CR" sz="2000" b="1" dirty="0" smtClean="0">
                <a:solidFill>
                  <a:srgbClr val="002060"/>
                </a:solidFill>
              </a:rPr>
              <a:t>3- TECNOLOGÍA</a:t>
            </a:r>
            <a:r>
              <a:rPr lang="es-CR" sz="2000" dirty="0" smtClean="0">
                <a:solidFill>
                  <a:srgbClr val="002060"/>
                </a:solidFill>
              </a:rPr>
              <a:t>:</a:t>
            </a:r>
          </a:p>
          <a:p>
            <a:pPr algn="just"/>
            <a:endParaRPr lang="es-CR" sz="2000" dirty="0">
              <a:solidFill>
                <a:srgbClr val="002060"/>
              </a:solidFill>
            </a:endParaRPr>
          </a:p>
          <a:p>
            <a:pPr marL="742950" lvl="1" indent="-285750" algn="just">
              <a:buFont typeface="Wingdings" pitchFamily="2" charset="2"/>
              <a:buChar char="§"/>
            </a:pPr>
            <a:r>
              <a:rPr lang="es-CR" sz="2000" dirty="0" smtClean="0">
                <a:solidFill>
                  <a:srgbClr val="002060"/>
                </a:solidFill>
              </a:rPr>
              <a:t>Ordeño mecánico reduce mano de obra y mejora calidad de leche y salud de ubres</a:t>
            </a:r>
          </a:p>
          <a:p>
            <a:pPr marL="742950" lvl="1" indent="-285750" algn="just">
              <a:buFont typeface="Wingdings" pitchFamily="2" charset="2"/>
              <a:buChar char="§"/>
            </a:pPr>
            <a:r>
              <a:rPr lang="es-CR" sz="2000" dirty="0" smtClean="0">
                <a:solidFill>
                  <a:srgbClr val="002060"/>
                </a:solidFill>
              </a:rPr>
              <a:t>Pesadores de leche electrónicos para poder hacer NUTRICIÓN DE PRECISIÓN</a:t>
            </a:r>
          </a:p>
          <a:p>
            <a:pPr marL="742950" lvl="1" indent="-285750" algn="just">
              <a:buFont typeface="Wingdings" pitchFamily="2" charset="2"/>
              <a:buChar char="§"/>
            </a:pPr>
            <a:r>
              <a:rPr lang="es-CR" sz="2000" dirty="0" smtClean="0">
                <a:solidFill>
                  <a:srgbClr val="002060"/>
                </a:solidFill>
              </a:rPr>
              <a:t>Sistemas de alimentación automatizados: MIXER, dosificadores de concentrado, etc.</a:t>
            </a:r>
          </a:p>
          <a:p>
            <a:pPr marL="742950" lvl="1" indent="-285750" algn="just">
              <a:buFont typeface="Wingdings" pitchFamily="2" charset="2"/>
              <a:buChar char="§"/>
            </a:pPr>
            <a:r>
              <a:rPr lang="es-CR" sz="2000" dirty="0">
                <a:solidFill>
                  <a:srgbClr val="002060"/>
                </a:solidFill>
              </a:rPr>
              <a:t>Collares y software para control del comportamiento animal: detección de celos, salud ruminal, </a:t>
            </a:r>
            <a:r>
              <a:rPr lang="es-CR" sz="2000" dirty="0" smtClean="0">
                <a:solidFill>
                  <a:srgbClr val="002060"/>
                </a:solidFill>
              </a:rPr>
              <a:t>etc.</a:t>
            </a: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019637"/>
            <a:ext cx="1562518" cy="2779199"/>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1502302"/>
            <a:ext cx="1603974" cy="2852936"/>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680" y="3562796"/>
            <a:ext cx="1584632" cy="2818532"/>
          </a:xfrm>
          <a:prstGeom prst="rect">
            <a:avLst/>
          </a:prstGeom>
        </p:spPr>
      </p:pic>
    </p:spTree>
    <p:extLst>
      <p:ext uri="{BB962C8B-B14F-4D97-AF65-F5344CB8AC3E}">
        <p14:creationId xmlns:p14="http://schemas.microsoft.com/office/powerpoint/2010/main" val="41640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51520" y="1268760"/>
            <a:ext cx="8568952" cy="1754326"/>
          </a:xfrm>
          <a:prstGeom prst="rect">
            <a:avLst/>
          </a:prstGeom>
        </p:spPr>
        <p:txBody>
          <a:bodyPr wrap="square">
            <a:spAutoFit/>
          </a:bodyPr>
          <a:lstStyle/>
          <a:p>
            <a:pPr algn="just"/>
            <a:r>
              <a:rPr lang="es-CR" sz="3600" b="1" dirty="0">
                <a:solidFill>
                  <a:srgbClr val="002060"/>
                </a:solidFill>
              </a:rPr>
              <a:t>4</a:t>
            </a:r>
            <a:r>
              <a:rPr lang="es-CR" sz="3600" b="1" dirty="0" smtClean="0">
                <a:solidFill>
                  <a:srgbClr val="002060"/>
                </a:solidFill>
              </a:rPr>
              <a:t>- GESTIÓN EFICIENTE</a:t>
            </a:r>
            <a:r>
              <a:rPr lang="es-CR" sz="3600" dirty="0" smtClean="0">
                <a:solidFill>
                  <a:srgbClr val="002060"/>
                </a:solidFill>
              </a:rPr>
              <a:t>:</a:t>
            </a:r>
          </a:p>
          <a:p>
            <a:pPr algn="just"/>
            <a:endParaRPr lang="es-CR" sz="3600" dirty="0">
              <a:solidFill>
                <a:srgbClr val="002060"/>
              </a:solidFill>
            </a:endParaRPr>
          </a:p>
          <a:p>
            <a:pPr marL="742950" lvl="1" indent="-285750" algn="just">
              <a:buFont typeface="Wingdings" pitchFamily="2" charset="2"/>
              <a:buChar char="§"/>
            </a:pPr>
            <a:r>
              <a:rPr lang="es-CR" sz="3600" dirty="0" smtClean="0">
                <a:solidFill>
                  <a:srgbClr val="002060"/>
                </a:solidFill>
              </a:rPr>
              <a:t>Talento humano:</a:t>
            </a:r>
          </a:p>
        </p:txBody>
      </p:sp>
      <p:sp>
        <p:nvSpPr>
          <p:cNvPr id="6" name="5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7" name="6 Rectángulo"/>
          <p:cNvSpPr/>
          <p:nvPr/>
        </p:nvSpPr>
        <p:spPr>
          <a:xfrm>
            <a:off x="251520" y="3068960"/>
            <a:ext cx="8568952" cy="646331"/>
          </a:xfrm>
          <a:prstGeom prst="rect">
            <a:avLst/>
          </a:prstGeom>
        </p:spPr>
        <p:txBody>
          <a:bodyPr wrap="square">
            <a:spAutoFit/>
          </a:bodyPr>
          <a:lstStyle/>
          <a:p>
            <a:pPr marL="742950" lvl="1" indent="-285750" algn="just">
              <a:buFont typeface="Wingdings" pitchFamily="2" charset="2"/>
              <a:buChar char="§"/>
            </a:pPr>
            <a:r>
              <a:rPr lang="es-CR" sz="3600" dirty="0" smtClean="0">
                <a:solidFill>
                  <a:srgbClr val="002060"/>
                </a:solidFill>
              </a:rPr>
              <a:t>Asistencia técnica:</a:t>
            </a:r>
          </a:p>
        </p:txBody>
      </p:sp>
      <p:sp>
        <p:nvSpPr>
          <p:cNvPr id="10" name="9 Rectángulo"/>
          <p:cNvSpPr/>
          <p:nvPr/>
        </p:nvSpPr>
        <p:spPr>
          <a:xfrm>
            <a:off x="251520" y="3789040"/>
            <a:ext cx="8568952" cy="646331"/>
          </a:xfrm>
          <a:prstGeom prst="rect">
            <a:avLst/>
          </a:prstGeom>
        </p:spPr>
        <p:txBody>
          <a:bodyPr wrap="square">
            <a:spAutoFit/>
          </a:bodyPr>
          <a:lstStyle/>
          <a:p>
            <a:pPr marL="742950" lvl="1" indent="-285750" algn="just">
              <a:buFont typeface="Wingdings" pitchFamily="2" charset="2"/>
              <a:buChar char="§"/>
            </a:pPr>
            <a:r>
              <a:rPr lang="es-CR" sz="3600" dirty="0" smtClean="0">
                <a:solidFill>
                  <a:srgbClr val="002060"/>
                </a:solidFill>
              </a:rPr>
              <a:t>Relevo generacional:</a:t>
            </a:r>
          </a:p>
        </p:txBody>
      </p:sp>
      <p:sp>
        <p:nvSpPr>
          <p:cNvPr id="11" name="10 Rectángulo"/>
          <p:cNvSpPr/>
          <p:nvPr/>
        </p:nvSpPr>
        <p:spPr>
          <a:xfrm>
            <a:off x="251520" y="4514063"/>
            <a:ext cx="8568952" cy="646331"/>
          </a:xfrm>
          <a:prstGeom prst="rect">
            <a:avLst/>
          </a:prstGeom>
        </p:spPr>
        <p:txBody>
          <a:bodyPr wrap="square">
            <a:spAutoFit/>
          </a:bodyPr>
          <a:lstStyle/>
          <a:p>
            <a:pPr marL="742950" lvl="1" indent="-285750" algn="just">
              <a:buFont typeface="Wingdings" pitchFamily="2" charset="2"/>
              <a:buChar char="§"/>
            </a:pPr>
            <a:r>
              <a:rPr lang="es-CR" sz="3600" dirty="0" smtClean="0">
                <a:solidFill>
                  <a:srgbClr val="002060"/>
                </a:solidFill>
              </a:rPr>
              <a:t>Tecnología para la administración:</a:t>
            </a:r>
          </a:p>
        </p:txBody>
      </p:sp>
      <p:sp>
        <p:nvSpPr>
          <p:cNvPr id="12" name="11 Rectángulo"/>
          <p:cNvSpPr/>
          <p:nvPr/>
        </p:nvSpPr>
        <p:spPr>
          <a:xfrm>
            <a:off x="251520" y="5160394"/>
            <a:ext cx="8568952" cy="646331"/>
          </a:xfrm>
          <a:prstGeom prst="rect">
            <a:avLst/>
          </a:prstGeom>
        </p:spPr>
        <p:txBody>
          <a:bodyPr wrap="square">
            <a:spAutoFit/>
          </a:bodyPr>
          <a:lstStyle/>
          <a:p>
            <a:pPr marL="742950" lvl="1" indent="-285750" algn="just">
              <a:buFont typeface="Wingdings" pitchFamily="2" charset="2"/>
              <a:buChar char="§"/>
            </a:pPr>
            <a:r>
              <a:rPr lang="es-CR" sz="3600" dirty="0" smtClean="0">
                <a:solidFill>
                  <a:srgbClr val="002060"/>
                </a:solidFill>
              </a:rPr>
              <a:t>Gestión reproductiva:</a:t>
            </a:r>
          </a:p>
        </p:txBody>
      </p:sp>
    </p:spTree>
    <p:extLst>
      <p:ext uri="{BB962C8B-B14F-4D97-AF65-F5344CB8AC3E}">
        <p14:creationId xmlns:p14="http://schemas.microsoft.com/office/powerpoint/2010/main" val="284375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9"/>
          <p:cNvGraphicFramePr>
            <a:graphicFrameLocks noGrp="1"/>
          </p:cNvGraphicFramePr>
          <p:nvPr/>
        </p:nvGraphicFramePr>
        <p:xfrm>
          <a:off x="2278856" y="-6905625"/>
          <a:ext cx="2152650" cy="4522470"/>
        </p:xfrm>
        <a:graphic>
          <a:graphicData uri="http://schemas.openxmlformats.org/drawingml/2006/table">
            <a:tbl>
              <a:tblPr>
                <a:tableStyleId>{5C22544A-7EE6-4342-B048-85BDC9FD1C3A}</a:tableStyleId>
              </a:tblPr>
              <a:tblGrid>
                <a:gridCol w="1076325"/>
                <a:gridCol w="1076325"/>
              </a:tblGrid>
              <a:tr h="666750">
                <a:tc gridSpan="2">
                  <a:txBody>
                    <a:bodyPr/>
                    <a:lstStyle/>
                    <a:p>
                      <a:pPr algn="ctr" fontAlgn="ctr"/>
                      <a:r>
                        <a:rPr lang="es-CR" sz="1200" u="none" strike="noStrike">
                          <a:effectLst/>
                        </a:rPr>
                        <a:t>AUMENTAR PROMEDIO: 2 KG</a:t>
                      </a:r>
                      <a:endParaRPr lang="es-CR" sz="12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s-CR"/>
                    </a:p>
                  </a:txBody>
                  <a:tcPr/>
                </a:tc>
              </a:tr>
              <a:tr h="276225">
                <a:tc>
                  <a:txBody>
                    <a:bodyPr/>
                    <a:lstStyle/>
                    <a:p>
                      <a:pPr algn="l" fontAlgn="ctr"/>
                      <a:r>
                        <a:rPr lang="es-CR" sz="1200" u="none" strike="noStrike">
                          <a:effectLst/>
                        </a:rPr>
                        <a:t>                          2,100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214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r" fontAlgn="ctr"/>
                      <a:r>
                        <a:rPr lang="es-CR" sz="1200" u="none" strike="noStrike">
                          <a:effectLst/>
                        </a:rPr>
                        <a:t>20.0</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2.0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132.81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(4.48)</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46.33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(5.26)</a:t>
                      </a:r>
                      <a:endParaRPr lang="es-CR" sz="1200" b="0" i="0" u="none" strike="noStrike">
                        <a:solidFill>
                          <a:srgbClr val="000000"/>
                        </a:solidFill>
                        <a:effectLst/>
                        <a:latin typeface="Calibri" panose="020F0502020204030204" pitchFamily="34" charset="0"/>
                      </a:endParaRPr>
                    </a:p>
                  </a:txBody>
                  <a:tcPr marL="0" marR="0" marT="0" marB="0" anchor="ctr"/>
                </a:tc>
              </a:tr>
              <a:tr h="76200">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CR" sz="1200" u="none" strike="noStrike">
                          <a:effectLst/>
                        </a:rPr>
                        <a:t> </a:t>
                      </a:r>
                      <a:endParaRPr lang="es-CR" sz="11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Ventas de leche</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24,578,636.41</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Alimentación V_pdcn</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12,467,974.36</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Transportes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1,097,971.02</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Servicios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452,758.65</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dirty="0">
                          <a:effectLst/>
                        </a:rPr>
                        <a:t> </a:t>
                      </a:r>
                      <a:endParaRPr lang="es-CR" sz="1200" b="0" i="0" u="none" strike="noStrike" dirty="0">
                        <a:solidFill>
                          <a:srgbClr val="000000"/>
                        </a:solidFill>
                        <a:effectLst/>
                        <a:latin typeface="Calibri" panose="020F0502020204030204" pitchFamily="34" charset="0"/>
                      </a:endParaRPr>
                    </a:p>
                  </a:txBody>
                  <a:tcPr marL="0" marR="0" marT="0" marB="0" anchor="ctr"/>
                </a:tc>
              </a:tr>
            </a:tbl>
          </a:graphicData>
        </a:graphic>
      </p:graphicFrame>
      <p:cxnSp>
        <p:nvCxnSpPr>
          <p:cNvPr id="21" name="Conector recto de flecha 20"/>
          <p:cNvCxnSpPr/>
          <p:nvPr/>
        </p:nvCxnSpPr>
        <p:spPr>
          <a:xfrm flipV="1">
            <a:off x="6859191" y="127428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6858000" y="13027025"/>
            <a:ext cx="0" cy="179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6856810" y="133016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6863954" y="1358741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1 Título"/>
          <p:cNvSpPr>
            <a:spLocks noGrp="1"/>
          </p:cNvSpPr>
          <p:nvPr>
            <p:ph type="title"/>
          </p:nvPr>
        </p:nvSpPr>
        <p:spPr>
          <a:xfrm>
            <a:off x="467544" y="1103879"/>
            <a:ext cx="8064895" cy="503593"/>
          </a:xfrm>
        </p:spPr>
        <p:txBody>
          <a:bodyPr>
            <a:normAutofit fontScale="90000"/>
          </a:bodyPr>
          <a:lstStyle/>
          <a:p>
            <a:pPr algn="ctr"/>
            <a:r>
              <a:rPr lang="es-ES" sz="2400" dirty="0" smtClean="0"/>
              <a:t>…………..Principales problemas que observo en las fincas…………</a:t>
            </a:r>
            <a:endParaRPr lang="es-CR" sz="2400" dirty="0"/>
          </a:p>
        </p:txBody>
      </p:sp>
      <p:sp>
        <p:nvSpPr>
          <p:cNvPr id="29" name="28 CuadroTexto"/>
          <p:cNvSpPr txBox="1"/>
          <p:nvPr/>
        </p:nvSpPr>
        <p:spPr>
          <a:xfrm>
            <a:off x="242646" y="1919432"/>
            <a:ext cx="4664584" cy="400110"/>
          </a:xfrm>
          <a:prstGeom prst="rect">
            <a:avLst/>
          </a:prstGeom>
          <a:noFill/>
        </p:spPr>
        <p:txBody>
          <a:bodyPr wrap="square" rtlCol="0">
            <a:spAutoFit/>
          </a:bodyPr>
          <a:lstStyle/>
          <a:p>
            <a:pPr marL="285750" indent="-285750" algn="just">
              <a:buFont typeface="Courier New" pitchFamily="49" charset="0"/>
              <a:buChar char="o"/>
            </a:pPr>
            <a:r>
              <a:rPr lang="es-CR" sz="2000" b="1" dirty="0">
                <a:solidFill>
                  <a:srgbClr val="FF0000"/>
                </a:solidFill>
              </a:rPr>
              <a:t>A</a:t>
            </a:r>
            <a:r>
              <a:rPr lang="es-CR" sz="2000" b="1" dirty="0" smtClean="0">
                <a:solidFill>
                  <a:srgbClr val="FF0000"/>
                </a:solidFill>
              </a:rPr>
              <a:t>usencia</a:t>
            </a:r>
            <a:r>
              <a:rPr lang="es-CR" sz="2000" dirty="0" smtClean="0"/>
              <a:t> del dueño/administrador</a:t>
            </a:r>
            <a:endParaRPr lang="es-CR" sz="2000" dirty="0"/>
          </a:p>
        </p:txBody>
      </p:sp>
      <p:sp>
        <p:nvSpPr>
          <p:cNvPr id="30" name="29 CuadroTexto"/>
          <p:cNvSpPr txBox="1"/>
          <p:nvPr/>
        </p:nvSpPr>
        <p:spPr>
          <a:xfrm>
            <a:off x="242646" y="2423488"/>
            <a:ext cx="8261222" cy="400110"/>
          </a:xfrm>
          <a:prstGeom prst="rect">
            <a:avLst/>
          </a:prstGeom>
          <a:noFill/>
        </p:spPr>
        <p:txBody>
          <a:bodyPr wrap="square" rtlCol="0">
            <a:spAutoFit/>
          </a:bodyPr>
          <a:lstStyle/>
          <a:p>
            <a:pPr marL="285750" indent="-285750" algn="just">
              <a:buFont typeface="Courier New" pitchFamily="49" charset="0"/>
              <a:buChar char="o"/>
            </a:pPr>
            <a:r>
              <a:rPr lang="es-CR" sz="2000" b="1" dirty="0" smtClean="0">
                <a:solidFill>
                  <a:srgbClr val="FF0000"/>
                </a:solidFill>
              </a:rPr>
              <a:t>Jornadas de trabajo </a:t>
            </a:r>
            <a:r>
              <a:rPr lang="es-CR" sz="2000" dirty="0" smtClean="0"/>
              <a:t>fuera de los límites de la Ley y sin remuneración extra</a:t>
            </a:r>
            <a:endParaRPr lang="es-CR" sz="2000" dirty="0"/>
          </a:p>
        </p:txBody>
      </p:sp>
      <p:sp>
        <p:nvSpPr>
          <p:cNvPr id="31" name="30 CuadroTexto"/>
          <p:cNvSpPr txBox="1"/>
          <p:nvPr/>
        </p:nvSpPr>
        <p:spPr>
          <a:xfrm>
            <a:off x="242647" y="2980388"/>
            <a:ext cx="8117743" cy="707886"/>
          </a:xfrm>
          <a:prstGeom prst="rect">
            <a:avLst/>
          </a:prstGeom>
          <a:noFill/>
        </p:spPr>
        <p:txBody>
          <a:bodyPr wrap="square" rtlCol="0">
            <a:spAutoFit/>
          </a:bodyPr>
          <a:lstStyle/>
          <a:p>
            <a:pPr marL="285750" indent="-285750" algn="just">
              <a:buFont typeface="Courier New" pitchFamily="49" charset="0"/>
              <a:buChar char="o"/>
            </a:pPr>
            <a:r>
              <a:rPr lang="es-CR" sz="2000" dirty="0" smtClean="0"/>
              <a:t>Si el ganadero no ve su </a:t>
            </a:r>
            <a:r>
              <a:rPr lang="es-CR" sz="2000" b="1" dirty="0" smtClean="0">
                <a:solidFill>
                  <a:srgbClr val="FF0000"/>
                </a:solidFill>
              </a:rPr>
              <a:t>finca como una empresa </a:t>
            </a:r>
            <a:r>
              <a:rPr lang="es-CR" sz="2000" dirty="0" smtClean="0"/>
              <a:t>los empleados menos lo harán</a:t>
            </a:r>
            <a:endParaRPr lang="es-CR" sz="2000" dirty="0"/>
          </a:p>
        </p:txBody>
      </p:sp>
      <p:sp>
        <p:nvSpPr>
          <p:cNvPr id="32" name="31 CuadroTexto"/>
          <p:cNvSpPr txBox="1"/>
          <p:nvPr/>
        </p:nvSpPr>
        <p:spPr>
          <a:xfrm>
            <a:off x="242646" y="3717032"/>
            <a:ext cx="8173990" cy="707886"/>
          </a:xfrm>
          <a:prstGeom prst="rect">
            <a:avLst/>
          </a:prstGeom>
          <a:noFill/>
        </p:spPr>
        <p:txBody>
          <a:bodyPr wrap="square" rtlCol="0">
            <a:spAutoFit/>
          </a:bodyPr>
          <a:lstStyle/>
          <a:p>
            <a:pPr marL="285750" indent="-285750" algn="just">
              <a:buFont typeface="Courier New" pitchFamily="49" charset="0"/>
              <a:buChar char="o"/>
            </a:pPr>
            <a:r>
              <a:rPr lang="es-CR" sz="2000" dirty="0" smtClean="0"/>
              <a:t>Poca </a:t>
            </a:r>
            <a:r>
              <a:rPr lang="es-CR" sz="2000" b="1" dirty="0" smtClean="0">
                <a:solidFill>
                  <a:srgbClr val="FF0000"/>
                </a:solidFill>
              </a:rPr>
              <a:t>formación de los empleados</a:t>
            </a:r>
            <a:r>
              <a:rPr lang="es-CR" sz="2000" dirty="0" smtClean="0"/>
              <a:t>, poca capacitación y los ganaderos esperan grandes resultados</a:t>
            </a:r>
            <a:endParaRPr lang="es-CR" sz="2000" dirty="0"/>
          </a:p>
        </p:txBody>
      </p:sp>
      <p:sp>
        <p:nvSpPr>
          <p:cNvPr id="33" name="32 CuadroTexto"/>
          <p:cNvSpPr txBox="1"/>
          <p:nvPr/>
        </p:nvSpPr>
        <p:spPr>
          <a:xfrm>
            <a:off x="254742" y="4506168"/>
            <a:ext cx="8173990" cy="707886"/>
          </a:xfrm>
          <a:prstGeom prst="rect">
            <a:avLst/>
          </a:prstGeom>
          <a:noFill/>
        </p:spPr>
        <p:txBody>
          <a:bodyPr wrap="square" rtlCol="0">
            <a:spAutoFit/>
          </a:bodyPr>
          <a:lstStyle/>
          <a:p>
            <a:pPr marL="285750" indent="-285750" algn="just">
              <a:buFont typeface="Courier New" pitchFamily="49" charset="0"/>
              <a:buChar char="o"/>
            </a:pPr>
            <a:r>
              <a:rPr lang="es-CR" sz="2000" dirty="0" smtClean="0"/>
              <a:t>No se usan </a:t>
            </a:r>
            <a:r>
              <a:rPr lang="es-CR" sz="2000" b="1" dirty="0" smtClean="0">
                <a:solidFill>
                  <a:srgbClr val="FF0000"/>
                </a:solidFill>
              </a:rPr>
              <a:t>procedimientos estándar </a:t>
            </a:r>
            <a:r>
              <a:rPr lang="es-CR" sz="2000" dirty="0" smtClean="0"/>
              <a:t>para cada labor, hay multiplicidad de funciones y poca claridad en quien es el responsable</a:t>
            </a:r>
            <a:endParaRPr lang="es-CR" sz="2000" dirty="0"/>
          </a:p>
        </p:txBody>
      </p:sp>
      <p:sp>
        <p:nvSpPr>
          <p:cNvPr id="34" name="33 CuadroTexto"/>
          <p:cNvSpPr txBox="1"/>
          <p:nvPr/>
        </p:nvSpPr>
        <p:spPr>
          <a:xfrm>
            <a:off x="264518" y="5877272"/>
            <a:ext cx="8173990" cy="400110"/>
          </a:xfrm>
          <a:prstGeom prst="rect">
            <a:avLst/>
          </a:prstGeom>
          <a:noFill/>
        </p:spPr>
        <p:txBody>
          <a:bodyPr wrap="square" rtlCol="0">
            <a:spAutoFit/>
          </a:bodyPr>
          <a:lstStyle/>
          <a:p>
            <a:pPr marL="285750" indent="-285750" algn="just">
              <a:buFont typeface="Courier New" pitchFamily="49" charset="0"/>
              <a:buChar char="o"/>
            </a:pPr>
            <a:r>
              <a:rPr lang="es-CR" sz="2000" dirty="0" smtClean="0"/>
              <a:t>Finalmente, se observa una </a:t>
            </a:r>
            <a:r>
              <a:rPr lang="es-CR" sz="2000" b="1" dirty="0" smtClean="0">
                <a:solidFill>
                  <a:srgbClr val="FF0000"/>
                </a:solidFill>
              </a:rPr>
              <a:t>alta rotación de personal</a:t>
            </a:r>
            <a:endParaRPr lang="es-CR" sz="2000" b="1" dirty="0">
              <a:solidFill>
                <a:srgbClr val="FF0000"/>
              </a:solidFill>
            </a:endParaRPr>
          </a:p>
        </p:txBody>
      </p:sp>
      <p:sp>
        <p:nvSpPr>
          <p:cNvPr id="35" name="34 CuadroTexto"/>
          <p:cNvSpPr txBox="1"/>
          <p:nvPr/>
        </p:nvSpPr>
        <p:spPr>
          <a:xfrm>
            <a:off x="254742" y="5360856"/>
            <a:ext cx="8173990" cy="400110"/>
          </a:xfrm>
          <a:prstGeom prst="rect">
            <a:avLst/>
          </a:prstGeom>
          <a:noFill/>
        </p:spPr>
        <p:txBody>
          <a:bodyPr wrap="square" rtlCol="0">
            <a:spAutoFit/>
          </a:bodyPr>
          <a:lstStyle/>
          <a:p>
            <a:pPr marL="285750" indent="-285750" algn="just">
              <a:buFont typeface="Courier New" pitchFamily="49" charset="0"/>
              <a:buChar char="o"/>
            </a:pPr>
            <a:r>
              <a:rPr lang="es-CR" sz="2000" b="1" dirty="0" smtClean="0">
                <a:solidFill>
                  <a:srgbClr val="FF0000"/>
                </a:solidFill>
              </a:rPr>
              <a:t>Malas relaciones laborales</a:t>
            </a:r>
            <a:r>
              <a:rPr lang="es-CR" sz="2000" dirty="0" smtClean="0"/>
              <a:t>: patrono – empleado, empleado - empleado</a:t>
            </a:r>
            <a:endParaRPr lang="es-CR" sz="2000" b="1" dirty="0">
              <a:solidFill>
                <a:srgbClr val="FF0000"/>
              </a:solidFill>
            </a:endParaRPr>
          </a:p>
        </p:txBody>
      </p:sp>
      <p:sp>
        <p:nvSpPr>
          <p:cNvPr id="25" name="24 Rectángulo"/>
          <p:cNvSpPr/>
          <p:nvPr/>
        </p:nvSpPr>
        <p:spPr>
          <a:xfrm>
            <a:off x="107504" y="188640"/>
            <a:ext cx="8856984" cy="830997"/>
          </a:xfrm>
          <a:prstGeom prst="rect">
            <a:avLst/>
          </a:prstGeom>
        </p:spPr>
        <p:txBody>
          <a:bodyPr wrap="square">
            <a:spAutoFit/>
          </a:bodyPr>
          <a:lstStyle/>
          <a:p>
            <a:pPr algn="ctr"/>
            <a:r>
              <a:rPr lang="es-CR" sz="2400" b="1" dirty="0">
                <a:solidFill>
                  <a:srgbClr val="002060"/>
                </a:solidFill>
              </a:rPr>
              <a:t>¿</a:t>
            </a:r>
            <a:r>
              <a:rPr lang="es-CR" sz="2400" b="1" dirty="0" smtClean="0">
                <a:solidFill>
                  <a:srgbClr val="002060"/>
                </a:solidFill>
              </a:rPr>
              <a:t>Qué </a:t>
            </a:r>
            <a:r>
              <a:rPr lang="es-CR" sz="2400" b="1" dirty="0" smtClean="0">
                <a:solidFill>
                  <a:srgbClr val="002060"/>
                </a:solidFill>
              </a:rPr>
              <a:t>hacer para buscar mayor rentabilidad en tiempos de globalización?</a:t>
            </a:r>
            <a:endParaRPr lang="es-CR" sz="2400" dirty="0">
              <a:solidFill>
                <a:srgbClr val="002060"/>
              </a:solidFill>
            </a:endParaRPr>
          </a:p>
        </p:txBody>
      </p:sp>
      <p:pic>
        <p:nvPicPr>
          <p:cNvPr id="26" name="2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27" name="2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Tree>
    <p:extLst>
      <p:ext uri="{BB962C8B-B14F-4D97-AF65-F5344CB8AC3E}">
        <p14:creationId xmlns:p14="http://schemas.microsoft.com/office/powerpoint/2010/main" val="226364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9"/>
          <p:cNvGraphicFramePr>
            <a:graphicFrameLocks noGrp="1"/>
          </p:cNvGraphicFramePr>
          <p:nvPr/>
        </p:nvGraphicFramePr>
        <p:xfrm>
          <a:off x="2278856" y="-6905625"/>
          <a:ext cx="2152650" cy="4522470"/>
        </p:xfrm>
        <a:graphic>
          <a:graphicData uri="http://schemas.openxmlformats.org/drawingml/2006/table">
            <a:tbl>
              <a:tblPr>
                <a:tableStyleId>{5C22544A-7EE6-4342-B048-85BDC9FD1C3A}</a:tableStyleId>
              </a:tblPr>
              <a:tblGrid>
                <a:gridCol w="1076325"/>
                <a:gridCol w="1076325"/>
              </a:tblGrid>
              <a:tr h="666750">
                <a:tc gridSpan="2">
                  <a:txBody>
                    <a:bodyPr/>
                    <a:lstStyle/>
                    <a:p>
                      <a:pPr algn="ctr" fontAlgn="ctr"/>
                      <a:r>
                        <a:rPr lang="es-CR" sz="1200" u="none" strike="noStrike">
                          <a:effectLst/>
                        </a:rPr>
                        <a:t>AUMENTAR PROMEDIO: 2 KG</a:t>
                      </a:r>
                      <a:endParaRPr lang="es-CR" sz="12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s-CR"/>
                    </a:p>
                  </a:txBody>
                  <a:tcPr/>
                </a:tc>
              </a:tr>
              <a:tr h="276225">
                <a:tc>
                  <a:txBody>
                    <a:bodyPr/>
                    <a:lstStyle/>
                    <a:p>
                      <a:pPr algn="l" fontAlgn="ctr"/>
                      <a:r>
                        <a:rPr lang="es-CR" sz="1200" u="none" strike="noStrike">
                          <a:effectLst/>
                        </a:rPr>
                        <a:t>                          2,100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214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r" fontAlgn="ctr"/>
                      <a:r>
                        <a:rPr lang="es-CR" sz="1200" u="none" strike="noStrike">
                          <a:effectLst/>
                        </a:rPr>
                        <a:t>20.0</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2.0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132.81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(4.48)</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46.33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(5.26)</a:t>
                      </a:r>
                      <a:endParaRPr lang="es-CR" sz="1200" b="0" i="0" u="none" strike="noStrike">
                        <a:solidFill>
                          <a:srgbClr val="000000"/>
                        </a:solidFill>
                        <a:effectLst/>
                        <a:latin typeface="Calibri" panose="020F0502020204030204" pitchFamily="34" charset="0"/>
                      </a:endParaRPr>
                    </a:p>
                  </a:txBody>
                  <a:tcPr marL="0" marR="0" marT="0" marB="0" anchor="ctr"/>
                </a:tc>
              </a:tr>
              <a:tr h="76200">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CR" sz="1200" u="none" strike="noStrike">
                          <a:effectLst/>
                        </a:rPr>
                        <a:t> </a:t>
                      </a:r>
                      <a:endParaRPr lang="es-CR" sz="11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Ventas de leche</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24,578,636.41</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Alimentación V_pdcn</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12,467,974.36</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Transportes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1,097,971.02</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Servicios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452,758.65</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dirty="0">
                          <a:effectLst/>
                        </a:rPr>
                        <a:t> </a:t>
                      </a:r>
                      <a:endParaRPr lang="es-CR" sz="1200" b="0" i="0" u="none" strike="noStrike" dirty="0">
                        <a:solidFill>
                          <a:srgbClr val="000000"/>
                        </a:solidFill>
                        <a:effectLst/>
                        <a:latin typeface="Calibri" panose="020F0502020204030204" pitchFamily="34" charset="0"/>
                      </a:endParaRPr>
                    </a:p>
                  </a:txBody>
                  <a:tcPr marL="0" marR="0" marT="0" marB="0" anchor="ctr"/>
                </a:tc>
              </a:tr>
            </a:tbl>
          </a:graphicData>
        </a:graphic>
      </p:graphicFrame>
      <p:cxnSp>
        <p:nvCxnSpPr>
          <p:cNvPr id="21" name="Conector recto de flecha 20"/>
          <p:cNvCxnSpPr/>
          <p:nvPr/>
        </p:nvCxnSpPr>
        <p:spPr>
          <a:xfrm flipV="1">
            <a:off x="6859191" y="127428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6858000" y="13027025"/>
            <a:ext cx="0" cy="179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6856810" y="133016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6863954" y="1358741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24 Rectángulo"/>
          <p:cNvSpPr/>
          <p:nvPr/>
        </p:nvSpPr>
        <p:spPr>
          <a:xfrm>
            <a:off x="107504" y="188640"/>
            <a:ext cx="8856984" cy="646331"/>
          </a:xfrm>
          <a:prstGeom prst="rect">
            <a:avLst/>
          </a:prstGeom>
        </p:spPr>
        <p:txBody>
          <a:bodyPr wrap="square">
            <a:spAutoFit/>
          </a:bodyPr>
          <a:lstStyle/>
          <a:p>
            <a:pPr algn="ctr"/>
            <a:r>
              <a:rPr lang="es-CR" sz="3600" b="1" dirty="0" smtClean="0">
                <a:solidFill>
                  <a:srgbClr val="002060"/>
                </a:solidFill>
              </a:rPr>
              <a:t>ALGUNOS PRINCIPIOS BÁSICOS……</a:t>
            </a:r>
            <a:endParaRPr lang="es-CR" sz="3600" dirty="0">
              <a:solidFill>
                <a:srgbClr val="002060"/>
              </a:solidFill>
            </a:endParaRPr>
          </a:p>
        </p:txBody>
      </p:sp>
      <p:pic>
        <p:nvPicPr>
          <p:cNvPr id="26" name="2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27" name="2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3" name="2 CuadroTexto"/>
          <p:cNvSpPr txBox="1"/>
          <p:nvPr/>
        </p:nvSpPr>
        <p:spPr>
          <a:xfrm>
            <a:off x="323528" y="1412776"/>
            <a:ext cx="8568952" cy="1569660"/>
          </a:xfrm>
          <a:prstGeom prst="rect">
            <a:avLst/>
          </a:prstGeom>
          <a:noFill/>
        </p:spPr>
        <p:txBody>
          <a:bodyPr wrap="square" rtlCol="0">
            <a:spAutoFit/>
          </a:bodyPr>
          <a:lstStyle/>
          <a:p>
            <a:pPr marL="400050" indent="-400050" algn="just">
              <a:buFont typeface="+mj-lt"/>
              <a:buAutoNum type="romanUcPeriod"/>
            </a:pPr>
            <a:r>
              <a:rPr lang="es-CR" sz="3200" dirty="0" smtClean="0"/>
              <a:t>¡¡si quiere tener buena genética utilice los mejores toros para su hato, NO los más baratos!!</a:t>
            </a:r>
            <a:endParaRPr lang="es-CR" sz="3200" dirty="0"/>
          </a:p>
        </p:txBody>
      </p:sp>
      <p:sp>
        <p:nvSpPr>
          <p:cNvPr id="4" name="3 CuadroTexto"/>
          <p:cNvSpPr txBox="1"/>
          <p:nvPr/>
        </p:nvSpPr>
        <p:spPr>
          <a:xfrm>
            <a:off x="611561" y="3573016"/>
            <a:ext cx="8280920" cy="3046988"/>
          </a:xfrm>
          <a:prstGeom prst="rect">
            <a:avLst/>
          </a:prstGeom>
          <a:noFill/>
        </p:spPr>
        <p:txBody>
          <a:bodyPr wrap="square" rtlCol="0">
            <a:spAutoFit/>
          </a:bodyPr>
          <a:lstStyle/>
          <a:p>
            <a:pPr marL="285750" indent="-285750">
              <a:buFont typeface="Wingdings" pitchFamily="2" charset="2"/>
              <a:buChar char="§"/>
            </a:pPr>
            <a:r>
              <a:rPr lang="es-CR" sz="3200" dirty="0" smtClean="0"/>
              <a:t>Buscar apoyo profesional de la casa comercial de su confianza</a:t>
            </a:r>
          </a:p>
          <a:p>
            <a:pPr marL="285750" indent="-285750">
              <a:buFont typeface="Wingdings" pitchFamily="2" charset="2"/>
              <a:buChar char="§"/>
            </a:pPr>
            <a:r>
              <a:rPr lang="es-CR" sz="3200" dirty="0" smtClean="0"/>
              <a:t>Mate genómico</a:t>
            </a:r>
          </a:p>
          <a:p>
            <a:pPr marL="285750" indent="-285750">
              <a:buFont typeface="Wingdings" pitchFamily="2" charset="2"/>
              <a:buChar char="§"/>
            </a:pPr>
            <a:r>
              <a:rPr lang="es-CR" sz="3200" dirty="0" smtClean="0"/>
              <a:t>Seleccionar las mejores vacas para producir sus reemplazos</a:t>
            </a:r>
          </a:p>
          <a:p>
            <a:pPr marL="285750" indent="-285750">
              <a:buFont typeface="Wingdings" pitchFamily="2" charset="2"/>
              <a:buChar char="§"/>
            </a:pPr>
            <a:endParaRPr lang="es-CR" sz="3200" dirty="0"/>
          </a:p>
        </p:txBody>
      </p:sp>
    </p:spTree>
    <p:extLst>
      <p:ext uri="{BB962C8B-B14F-4D97-AF65-F5344CB8AC3E}">
        <p14:creationId xmlns:p14="http://schemas.microsoft.com/office/powerpoint/2010/main" val="404061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9"/>
          <p:cNvGraphicFramePr>
            <a:graphicFrameLocks noGrp="1"/>
          </p:cNvGraphicFramePr>
          <p:nvPr/>
        </p:nvGraphicFramePr>
        <p:xfrm>
          <a:off x="2278856" y="-6905625"/>
          <a:ext cx="2152650" cy="4522470"/>
        </p:xfrm>
        <a:graphic>
          <a:graphicData uri="http://schemas.openxmlformats.org/drawingml/2006/table">
            <a:tbl>
              <a:tblPr>
                <a:tableStyleId>{5C22544A-7EE6-4342-B048-85BDC9FD1C3A}</a:tableStyleId>
              </a:tblPr>
              <a:tblGrid>
                <a:gridCol w="1076325"/>
                <a:gridCol w="1076325"/>
              </a:tblGrid>
              <a:tr h="666750">
                <a:tc gridSpan="2">
                  <a:txBody>
                    <a:bodyPr/>
                    <a:lstStyle/>
                    <a:p>
                      <a:pPr algn="ctr" fontAlgn="ctr"/>
                      <a:r>
                        <a:rPr lang="es-CR" sz="1200" u="none" strike="noStrike">
                          <a:effectLst/>
                        </a:rPr>
                        <a:t>AUMENTAR PROMEDIO: 2 KG</a:t>
                      </a:r>
                      <a:endParaRPr lang="es-CR" sz="12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s-CR"/>
                    </a:p>
                  </a:txBody>
                  <a:tcPr/>
                </a:tc>
              </a:tr>
              <a:tr h="276225">
                <a:tc>
                  <a:txBody>
                    <a:bodyPr/>
                    <a:lstStyle/>
                    <a:p>
                      <a:pPr algn="l" fontAlgn="ctr"/>
                      <a:r>
                        <a:rPr lang="es-CR" sz="1200" u="none" strike="noStrike">
                          <a:effectLst/>
                        </a:rPr>
                        <a:t>                          2,100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214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r" fontAlgn="ctr"/>
                      <a:r>
                        <a:rPr lang="es-CR" sz="1200" u="none" strike="noStrike">
                          <a:effectLst/>
                        </a:rPr>
                        <a:t>20.0</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2.0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132.81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(4.48)</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46.33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(5.26)</a:t>
                      </a:r>
                      <a:endParaRPr lang="es-CR" sz="1200" b="0" i="0" u="none" strike="noStrike">
                        <a:solidFill>
                          <a:srgbClr val="000000"/>
                        </a:solidFill>
                        <a:effectLst/>
                        <a:latin typeface="Calibri" panose="020F0502020204030204" pitchFamily="34" charset="0"/>
                      </a:endParaRPr>
                    </a:p>
                  </a:txBody>
                  <a:tcPr marL="0" marR="0" marT="0" marB="0" anchor="ctr"/>
                </a:tc>
              </a:tr>
              <a:tr h="76200">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CR" sz="1200" u="none" strike="noStrike">
                          <a:effectLst/>
                        </a:rPr>
                        <a:t> </a:t>
                      </a:r>
                      <a:endParaRPr lang="es-CR" sz="11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Ventas de leche</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24,578,636.41</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Alimentación V_pdcn</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12,467,974.36</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Transportes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1,097,971.02</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Servicios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452,758.65</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dirty="0">
                          <a:effectLst/>
                        </a:rPr>
                        <a:t> </a:t>
                      </a:r>
                      <a:endParaRPr lang="es-CR" sz="1200" b="0" i="0" u="none" strike="noStrike" dirty="0">
                        <a:solidFill>
                          <a:srgbClr val="000000"/>
                        </a:solidFill>
                        <a:effectLst/>
                        <a:latin typeface="Calibri" panose="020F0502020204030204" pitchFamily="34" charset="0"/>
                      </a:endParaRPr>
                    </a:p>
                  </a:txBody>
                  <a:tcPr marL="0" marR="0" marT="0" marB="0" anchor="ctr"/>
                </a:tc>
              </a:tr>
            </a:tbl>
          </a:graphicData>
        </a:graphic>
      </p:graphicFrame>
      <p:cxnSp>
        <p:nvCxnSpPr>
          <p:cNvPr id="21" name="Conector recto de flecha 20"/>
          <p:cNvCxnSpPr/>
          <p:nvPr/>
        </p:nvCxnSpPr>
        <p:spPr>
          <a:xfrm flipV="1">
            <a:off x="6859191" y="127428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6858000" y="13027025"/>
            <a:ext cx="0" cy="179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6856810" y="133016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6863954" y="1358741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2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27" name="2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3" name="2 CuadroTexto"/>
          <p:cNvSpPr txBox="1"/>
          <p:nvPr/>
        </p:nvSpPr>
        <p:spPr>
          <a:xfrm>
            <a:off x="323528" y="1412776"/>
            <a:ext cx="8568952" cy="1077218"/>
          </a:xfrm>
          <a:prstGeom prst="rect">
            <a:avLst/>
          </a:prstGeom>
          <a:noFill/>
        </p:spPr>
        <p:txBody>
          <a:bodyPr wrap="square" rtlCol="0">
            <a:spAutoFit/>
          </a:bodyPr>
          <a:lstStyle/>
          <a:p>
            <a:pPr marL="1028700" indent="-1028700" algn="just">
              <a:buFont typeface="+mj-lt"/>
              <a:buAutoNum type="romanUcPeriod" startAt="2"/>
            </a:pPr>
            <a:r>
              <a:rPr lang="es-CR" sz="3200" dirty="0" smtClean="0"/>
              <a:t>¡¡si tiene vacas de buen potencial genético aliméntelas consecuentemente!!</a:t>
            </a:r>
            <a:endParaRPr lang="es-CR" sz="3200" dirty="0"/>
          </a:p>
        </p:txBody>
      </p:sp>
      <p:sp>
        <p:nvSpPr>
          <p:cNvPr id="4" name="3 CuadroTexto"/>
          <p:cNvSpPr txBox="1"/>
          <p:nvPr/>
        </p:nvSpPr>
        <p:spPr>
          <a:xfrm>
            <a:off x="475303" y="2996952"/>
            <a:ext cx="8489186" cy="3046988"/>
          </a:xfrm>
          <a:prstGeom prst="rect">
            <a:avLst/>
          </a:prstGeom>
          <a:noFill/>
        </p:spPr>
        <p:txBody>
          <a:bodyPr wrap="square" rtlCol="0">
            <a:spAutoFit/>
          </a:bodyPr>
          <a:lstStyle/>
          <a:p>
            <a:pPr marL="285750" indent="-285750">
              <a:buFont typeface="Wingdings" pitchFamily="2" charset="2"/>
              <a:buChar char="§"/>
            </a:pPr>
            <a:r>
              <a:rPr lang="es-CR" sz="3200" dirty="0" smtClean="0"/>
              <a:t>Contrate un nutricionista</a:t>
            </a:r>
          </a:p>
          <a:p>
            <a:pPr marL="285750" indent="-285750">
              <a:buFont typeface="Wingdings" pitchFamily="2" charset="2"/>
              <a:buChar char="§"/>
            </a:pPr>
            <a:r>
              <a:rPr lang="es-CR" sz="3200" dirty="0" smtClean="0"/>
              <a:t>Produzca forrajes de alto valor relativo VRF</a:t>
            </a:r>
          </a:p>
          <a:p>
            <a:pPr marL="285750" indent="-285750">
              <a:buFont typeface="Wingdings" pitchFamily="2" charset="2"/>
              <a:buChar char="§"/>
            </a:pPr>
            <a:r>
              <a:rPr lang="es-CR" sz="3200" dirty="0" smtClean="0"/>
              <a:t>Practique la nutrición de precisión (uso correcto de concentrados y aditivos)</a:t>
            </a:r>
          </a:p>
          <a:p>
            <a:pPr marL="285750" indent="-285750">
              <a:buFont typeface="Wingdings" pitchFamily="2" charset="2"/>
              <a:buChar char="§"/>
            </a:pPr>
            <a:r>
              <a:rPr lang="es-CR" sz="3200" dirty="0" smtClean="0"/>
              <a:t>Ofrezca facilidades a sus empleados</a:t>
            </a:r>
          </a:p>
          <a:p>
            <a:pPr marL="285750" indent="-285750">
              <a:buFont typeface="Wingdings" pitchFamily="2" charset="2"/>
              <a:buChar char="§"/>
            </a:pPr>
            <a:endParaRPr lang="es-CR" sz="3200" dirty="0"/>
          </a:p>
        </p:txBody>
      </p:sp>
      <p:sp>
        <p:nvSpPr>
          <p:cNvPr id="12" name="11 Rectángulo"/>
          <p:cNvSpPr/>
          <p:nvPr/>
        </p:nvSpPr>
        <p:spPr>
          <a:xfrm>
            <a:off x="107504" y="188640"/>
            <a:ext cx="8856984" cy="646331"/>
          </a:xfrm>
          <a:prstGeom prst="rect">
            <a:avLst/>
          </a:prstGeom>
        </p:spPr>
        <p:txBody>
          <a:bodyPr wrap="square">
            <a:spAutoFit/>
          </a:bodyPr>
          <a:lstStyle/>
          <a:p>
            <a:pPr algn="ctr"/>
            <a:r>
              <a:rPr lang="es-CR" sz="3600" b="1" dirty="0" smtClean="0">
                <a:solidFill>
                  <a:srgbClr val="002060"/>
                </a:solidFill>
              </a:rPr>
              <a:t>ALGUNOS PRINCIPIOS BÁSICOS……</a:t>
            </a:r>
            <a:endParaRPr lang="es-CR" sz="3600" dirty="0">
              <a:solidFill>
                <a:srgbClr val="002060"/>
              </a:solidFill>
            </a:endParaRPr>
          </a:p>
        </p:txBody>
      </p:sp>
    </p:spTree>
    <p:extLst>
      <p:ext uri="{BB962C8B-B14F-4D97-AF65-F5344CB8AC3E}">
        <p14:creationId xmlns:p14="http://schemas.microsoft.com/office/powerpoint/2010/main" val="36000198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a 19"/>
          <p:cNvGraphicFramePr>
            <a:graphicFrameLocks noGrp="1"/>
          </p:cNvGraphicFramePr>
          <p:nvPr/>
        </p:nvGraphicFramePr>
        <p:xfrm>
          <a:off x="2278856" y="-6905625"/>
          <a:ext cx="2152650" cy="4522470"/>
        </p:xfrm>
        <a:graphic>
          <a:graphicData uri="http://schemas.openxmlformats.org/drawingml/2006/table">
            <a:tbl>
              <a:tblPr>
                <a:tableStyleId>{5C22544A-7EE6-4342-B048-85BDC9FD1C3A}</a:tableStyleId>
              </a:tblPr>
              <a:tblGrid>
                <a:gridCol w="1076325"/>
                <a:gridCol w="1076325"/>
              </a:tblGrid>
              <a:tr h="666750">
                <a:tc gridSpan="2">
                  <a:txBody>
                    <a:bodyPr/>
                    <a:lstStyle/>
                    <a:p>
                      <a:pPr algn="ctr" fontAlgn="ctr"/>
                      <a:r>
                        <a:rPr lang="es-CR" sz="1200" u="none" strike="noStrike">
                          <a:effectLst/>
                        </a:rPr>
                        <a:t>AUMENTAR PROMEDIO: 2 KG</a:t>
                      </a:r>
                      <a:endParaRPr lang="es-CR" sz="12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s-CR"/>
                    </a:p>
                  </a:txBody>
                  <a:tcPr/>
                </a:tc>
              </a:tr>
              <a:tr h="276225">
                <a:tc>
                  <a:txBody>
                    <a:bodyPr/>
                    <a:lstStyle/>
                    <a:p>
                      <a:pPr algn="l" fontAlgn="ctr"/>
                      <a:r>
                        <a:rPr lang="es-CR" sz="1200" u="none" strike="noStrike">
                          <a:effectLst/>
                        </a:rPr>
                        <a:t>                          2,100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214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r" fontAlgn="ctr"/>
                      <a:r>
                        <a:rPr lang="es-CR" sz="1200" u="none" strike="noStrike">
                          <a:effectLst/>
                        </a:rPr>
                        <a:t>20.0</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2.0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132.81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(4.48)</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46.33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(5.26)</a:t>
                      </a:r>
                      <a:endParaRPr lang="es-CR" sz="1200" b="0" i="0" u="none" strike="noStrike">
                        <a:solidFill>
                          <a:srgbClr val="000000"/>
                        </a:solidFill>
                        <a:effectLst/>
                        <a:latin typeface="Calibri" panose="020F0502020204030204" pitchFamily="34" charset="0"/>
                      </a:endParaRPr>
                    </a:p>
                  </a:txBody>
                  <a:tcPr marL="0" marR="0" marT="0" marB="0" anchor="ctr"/>
                </a:tc>
              </a:tr>
              <a:tr h="76200">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s-CR" sz="1200" u="none" strike="noStrike">
                          <a:effectLst/>
                        </a:rPr>
                        <a:t> </a:t>
                      </a:r>
                      <a:endParaRPr lang="es-CR" sz="11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Ventas de leche</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24,578,636.41</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Alimentación V_pdcn</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12,467,974.36</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Transportes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1,097,971.02</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Servicios</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s-CR" sz="1200" u="none" strike="noStrike">
                          <a:effectLst/>
                        </a:rPr>
                        <a:t>452,758.65</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r>
              <a:tr h="276225">
                <a:tc>
                  <a:txBody>
                    <a:bodyPr/>
                    <a:lstStyle/>
                    <a:p>
                      <a:pPr algn="l" fontAlgn="ctr"/>
                      <a:r>
                        <a:rPr lang="es-CR" sz="1200" u="none" strike="noStrike">
                          <a:effectLst/>
                        </a:rPr>
                        <a:t> </a:t>
                      </a:r>
                      <a:endParaRPr lang="es-CR" sz="12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s-CR" sz="1200" u="none" strike="noStrike" dirty="0">
                          <a:effectLst/>
                        </a:rPr>
                        <a:t> </a:t>
                      </a:r>
                      <a:endParaRPr lang="es-CR" sz="1200" b="0" i="0" u="none" strike="noStrike" dirty="0">
                        <a:solidFill>
                          <a:srgbClr val="000000"/>
                        </a:solidFill>
                        <a:effectLst/>
                        <a:latin typeface="Calibri" panose="020F0502020204030204" pitchFamily="34" charset="0"/>
                      </a:endParaRPr>
                    </a:p>
                  </a:txBody>
                  <a:tcPr marL="0" marR="0" marT="0" marB="0" anchor="ctr"/>
                </a:tc>
              </a:tr>
            </a:tbl>
          </a:graphicData>
        </a:graphic>
      </p:graphicFrame>
      <p:cxnSp>
        <p:nvCxnSpPr>
          <p:cNvPr id="21" name="Conector recto de flecha 20"/>
          <p:cNvCxnSpPr/>
          <p:nvPr/>
        </p:nvCxnSpPr>
        <p:spPr>
          <a:xfrm flipV="1">
            <a:off x="6859191" y="127428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6858000" y="13027025"/>
            <a:ext cx="0" cy="1793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V="1">
            <a:off x="6856810" y="1330166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V="1">
            <a:off x="6863954" y="13587413"/>
            <a:ext cx="0" cy="177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2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27" name="26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3" name="2 CuadroTexto"/>
          <p:cNvSpPr txBox="1"/>
          <p:nvPr/>
        </p:nvSpPr>
        <p:spPr>
          <a:xfrm>
            <a:off x="323528" y="1412776"/>
            <a:ext cx="8568952" cy="584775"/>
          </a:xfrm>
          <a:prstGeom prst="rect">
            <a:avLst/>
          </a:prstGeom>
          <a:noFill/>
        </p:spPr>
        <p:txBody>
          <a:bodyPr wrap="square" rtlCol="0">
            <a:spAutoFit/>
          </a:bodyPr>
          <a:lstStyle/>
          <a:p>
            <a:pPr marL="1028700" indent="-1028700" algn="just">
              <a:buFont typeface="+mj-lt"/>
              <a:buAutoNum type="romanUcPeriod" startAt="3"/>
            </a:pPr>
            <a:r>
              <a:rPr lang="es-CR" sz="3200" dirty="0" smtClean="0"/>
              <a:t>¡¡sea eficiente en el manejo!!</a:t>
            </a:r>
            <a:endParaRPr lang="es-CR" sz="3200" dirty="0"/>
          </a:p>
        </p:txBody>
      </p:sp>
      <p:sp>
        <p:nvSpPr>
          <p:cNvPr id="4" name="3 CuadroTexto"/>
          <p:cNvSpPr txBox="1"/>
          <p:nvPr/>
        </p:nvSpPr>
        <p:spPr>
          <a:xfrm>
            <a:off x="323528" y="2975642"/>
            <a:ext cx="8489186" cy="2062103"/>
          </a:xfrm>
          <a:prstGeom prst="rect">
            <a:avLst/>
          </a:prstGeom>
          <a:noFill/>
        </p:spPr>
        <p:txBody>
          <a:bodyPr wrap="square" rtlCol="0">
            <a:spAutoFit/>
          </a:bodyPr>
          <a:lstStyle/>
          <a:p>
            <a:pPr marL="285750" indent="-285750" algn="just">
              <a:buFont typeface="Wingdings" pitchFamily="2" charset="2"/>
              <a:buChar char="§"/>
            </a:pPr>
            <a:r>
              <a:rPr lang="es-CR" sz="3200" dirty="0" smtClean="0"/>
              <a:t>Concéntrese en mejorar su RECURSO HUMANO y el manejo será el resultado de ese esfuerzo</a:t>
            </a:r>
          </a:p>
          <a:p>
            <a:pPr marL="285750" indent="-285750" algn="just">
              <a:buFont typeface="Wingdings" pitchFamily="2" charset="2"/>
              <a:buChar char="§"/>
            </a:pPr>
            <a:endParaRPr lang="es-CR" sz="3200" dirty="0"/>
          </a:p>
        </p:txBody>
      </p:sp>
      <p:sp>
        <p:nvSpPr>
          <p:cNvPr id="12" name="11 Rectángulo"/>
          <p:cNvSpPr/>
          <p:nvPr/>
        </p:nvSpPr>
        <p:spPr>
          <a:xfrm>
            <a:off x="107504" y="188640"/>
            <a:ext cx="8856984" cy="646331"/>
          </a:xfrm>
          <a:prstGeom prst="rect">
            <a:avLst/>
          </a:prstGeom>
        </p:spPr>
        <p:txBody>
          <a:bodyPr wrap="square">
            <a:spAutoFit/>
          </a:bodyPr>
          <a:lstStyle/>
          <a:p>
            <a:pPr algn="ctr"/>
            <a:r>
              <a:rPr lang="es-CR" sz="3600" b="1" dirty="0" smtClean="0">
                <a:solidFill>
                  <a:srgbClr val="002060"/>
                </a:solidFill>
              </a:rPr>
              <a:t>ALGUNOS PRINCIPIOS BÁSICOS……</a:t>
            </a:r>
            <a:endParaRPr lang="es-CR" sz="3600" dirty="0">
              <a:solidFill>
                <a:srgbClr val="002060"/>
              </a:solidFill>
            </a:endParaRPr>
          </a:p>
        </p:txBody>
      </p:sp>
    </p:spTree>
    <p:extLst>
      <p:ext uri="{BB962C8B-B14F-4D97-AF65-F5344CB8AC3E}">
        <p14:creationId xmlns:p14="http://schemas.microsoft.com/office/powerpoint/2010/main" val="2223320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3 Rectángulo"/>
          <p:cNvSpPr/>
          <p:nvPr/>
        </p:nvSpPr>
        <p:spPr>
          <a:xfrm>
            <a:off x="1645687" y="404664"/>
            <a:ext cx="589603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spc="0" dirty="0" smtClean="0">
                <a:ln w="0"/>
                <a:solidFill>
                  <a:srgbClr val="FFC000"/>
                </a:solidFill>
                <a:effectLst>
                  <a:reflection blurRad="12700" stA="50000" endPos="50000" dist="5000" dir="5400000" sy="-100000" rotWithShape="0"/>
                </a:effectLst>
              </a:rPr>
              <a:t>MUCHAS GRACIAS</a:t>
            </a:r>
            <a:endParaRPr lang="es-ES" sz="5400" b="1" cap="all" spc="0" dirty="0">
              <a:ln w="0"/>
              <a:solidFill>
                <a:srgbClr val="FFC000"/>
              </a:solidFill>
              <a:effectLst>
                <a:reflection blurRad="12700" stA="50000" endPos="50000" dist="5000" dir="5400000" sy="-100000" rotWithShape="0"/>
              </a:effectLst>
            </a:endParaRP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204864"/>
            <a:ext cx="2876198" cy="720080"/>
          </a:xfrm>
          <a:prstGeom prst="rect">
            <a:avLst/>
          </a:prstGeom>
        </p:spPr>
      </p:pic>
    </p:spTree>
    <p:extLst>
      <p:ext uri="{BB962C8B-B14F-4D97-AF65-F5344CB8AC3E}">
        <p14:creationId xmlns:p14="http://schemas.microsoft.com/office/powerpoint/2010/main" val="1662338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16632"/>
            <a:ext cx="8640960" cy="1200329"/>
          </a:xfrm>
          <a:prstGeom prst="rect">
            <a:avLst/>
          </a:prstGeom>
        </p:spPr>
        <p:txBody>
          <a:bodyPr wrap="square">
            <a:spAutoFit/>
          </a:bodyPr>
          <a:lstStyle/>
          <a:p>
            <a:pPr algn="ctr" fontAlgn="base"/>
            <a:r>
              <a:rPr lang="es-CR" sz="2800" b="1" dirty="0" smtClean="0">
                <a:solidFill>
                  <a:schemeClr val="tx2">
                    <a:lumMod val="75000"/>
                  </a:schemeClr>
                </a:solidFill>
                <a:latin typeface="Arial" pitchFamily="34" charset="0"/>
                <a:cs typeface="Arial" pitchFamily="34" charset="0"/>
              </a:rPr>
              <a:t>PIB per cápita en Centroamérica</a:t>
            </a:r>
          </a:p>
          <a:p>
            <a:pPr algn="ctr" fontAlgn="base"/>
            <a:r>
              <a:rPr lang="es-CR" sz="2800" b="1" dirty="0" smtClean="0">
                <a:solidFill>
                  <a:schemeClr val="tx2">
                    <a:lumMod val="75000"/>
                  </a:schemeClr>
                </a:solidFill>
                <a:latin typeface="Arial" pitchFamily="34" charset="0"/>
                <a:cs typeface="Arial" pitchFamily="34" charset="0"/>
              </a:rPr>
              <a:t>(evolución de 1965 al 2018)</a:t>
            </a:r>
          </a:p>
          <a:p>
            <a:pPr algn="ctr" fontAlgn="base"/>
            <a:r>
              <a:rPr lang="es-CR" sz="1600" b="1" dirty="0" smtClean="0">
                <a:solidFill>
                  <a:schemeClr val="tx2">
                    <a:lumMod val="75000"/>
                  </a:schemeClr>
                </a:solidFill>
                <a:latin typeface="Arial" pitchFamily="34" charset="0"/>
                <a:cs typeface="Arial" pitchFamily="34" charset="0"/>
              </a:rPr>
              <a:t>US dólares a precios actuales</a:t>
            </a:r>
            <a:endParaRPr lang="es-CR" sz="1600" b="1" dirty="0">
              <a:solidFill>
                <a:schemeClr val="tx2">
                  <a:lumMod val="75000"/>
                </a:schemeClr>
              </a:solidFill>
              <a:latin typeface="Arial" pitchFamily="34" charset="0"/>
              <a:cs typeface="Arial" pitchFamily="34" charset="0"/>
            </a:endParaRPr>
          </a:p>
        </p:txBody>
      </p:sp>
      <p:sp>
        <p:nvSpPr>
          <p:cNvPr id="14" name="1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sp>
        <p:nvSpPr>
          <p:cNvPr id="2" name="1 CuadroTexto"/>
          <p:cNvSpPr txBox="1"/>
          <p:nvPr/>
        </p:nvSpPr>
        <p:spPr>
          <a:xfrm>
            <a:off x="539552" y="6165304"/>
            <a:ext cx="5821530" cy="276999"/>
          </a:xfrm>
          <a:prstGeom prst="rect">
            <a:avLst/>
          </a:prstGeom>
          <a:noFill/>
        </p:spPr>
        <p:txBody>
          <a:bodyPr wrap="none" rtlCol="0">
            <a:spAutoFit/>
          </a:bodyPr>
          <a:lstStyle/>
          <a:p>
            <a:r>
              <a:rPr lang="es-CR" sz="1200" dirty="0" smtClean="0"/>
              <a:t>FUENTE: World Bank </a:t>
            </a:r>
            <a:r>
              <a:rPr lang="es-CR" sz="1200" dirty="0" err="1" smtClean="0"/>
              <a:t>Group</a:t>
            </a:r>
            <a:r>
              <a:rPr lang="es-CR" sz="1200" dirty="0" smtClean="0"/>
              <a:t>, </a:t>
            </a:r>
            <a:r>
              <a:rPr lang="es-CR" sz="1200" dirty="0">
                <a:hlinkClick r:id="rId2"/>
              </a:rPr>
              <a:t>https://datos.bancomundial.org/indicador/NY.GDP.PCAP.CD</a:t>
            </a:r>
            <a:endParaRPr lang="es-CR" sz="1200" dirty="0"/>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graphicFrame>
        <p:nvGraphicFramePr>
          <p:cNvPr id="8" name="2 Gráfico"/>
          <p:cNvGraphicFramePr>
            <a:graphicFrameLocks/>
          </p:cNvGraphicFramePr>
          <p:nvPr>
            <p:extLst>
              <p:ext uri="{D42A27DB-BD31-4B8C-83A1-F6EECF244321}">
                <p14:modId xmlns:p14="http://schemas.microsoft.com/office/powerpoint/2010/main" val="3752798718"/>
              </p:ext>
            </p:extLst>
          </p:nvPr>
        </p:nvGraphicFramePr>
        <p:xfrm>
          <a:off x="319241" y="1484784"/>
          <a:ext cx="8496944" cy="42484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39275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16632"/>
            <a:ext cx="8640960" cy="954107"/>
          </a:xfrm>
          <a:prstGeom prst="rect">
            <a:avLst/>
          </a:prstGeom>
        </p:spPr>
        <p:txBody>
          <a:bodyPr wrap="square">
            <a:spAutoFit/>
          </a:bodyPr>
          <a:lstStyle/>
          <a:p>
            <a:pPr algn="ctr" fontAlgn="base"/>
            <a:r>
              <a:rPr lang="es-CR" sz="2800" b="1" dirty="0" smtClean="0">
                <a:solidFill>
                  <a:srgbClr val="002060"/>
                </a:solidFill>
              </a:rPr>
              <a:t>La globalización obliga a los países a ser más competitivos!!!!!!</a:t>
            </a:r>
            <a:endParaRPr lang="es-CR" b="1" dirty="0">
              <a:solidFill>
                <a:srgbClr val="FF0000"/>
              </a:solidFill>
            </a:endParaRPr>
          </a:p>
        </p:txBody>
      </p:sp>
      <p:sp>
        <p:nvSpPr>
          <p:cNvPr id="14" name="13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3" name="2 Rectángulo"/>
          <p:cNvSpPr/>
          <p:nvPr/>
        </p:nvSpPr>
        <p:spPr>
          <a:xfrm>
            <a:off x="892054" y="1556792"/>
            <a:ext cx="7280346" cy="3970318"/>
          </a:xfrm>
          <a:prstGeom prst="rect">
            <a:avLst/>
          </a:prstGeom>
        </p:spPr>
        <p:txBody>
          <a:bodyPr wrap="square">
            <a:spAutoFit/>
          </a:bodyPr>
          <a:lstStyle/>
          <a:p>
            <a:pPr algn="just"/>
            <a:r>
              <a:rPr lang="es-CR" sz="2800" dirty="0">
                <a:latin typeface="Arial" pitchFamily="34" charset="0"/>
                <a:cs typeface="Arial" pitchFamily="34" charset="0"/>
              </a:rPr>
              <a:t>¿Qué es la competitividad? En realidad existe una gran cantidad de definiciones. El </a:t>
            </a:r>
            <a:r>
              <a:rPr lang="es-CR" sz="2800" b="1" dirty="0">
                <a:latin typeface="Arial" pitchFamily="34" charset="0"/>
                <a:cs typeface="Arial" pitchFamily="34" charset="0"/>
              </a:rPr>
              <a:t>Foro Económico Mundial </a:t>
            </a:r>
            <a:r>
              <a:rPr lang="es-CR" sz="2800" dirty="0">
                <a:latin typeface="Arial" pitchFamily="34" charset="0"/>
                <a:cs typeface="Arial" pitchFamily="34" charset="0"/>
              </a:rPr>
              <a:t>que ha medido la competitividad entre países desde 1979 la define como “</a:t>
            </a:r>
            <a:r>
              <a:rPr lang="es-CR" sz="2800" dirty="0">
                <a:solidFill>
                  <a:srgbClr val="FF0000"/>
                </a:solidFill>
                <a:latin typeface="Arial" pitchFamily="34" charset="0"/>
                <a:cs typeface="Arial" pitchFamily="34" charset="0"/>
              </a:rPr>
              <a:t>el conjunto de instituciones, políticas y factores que determinan el nivel de </a:t>
            </a:r>
            <a:r>
              <a:rPr lang="es-CR" sz="2800" b="1" u="sng" dirty="0">
                <a:solidFill>
                  <a:srgbClr val="FF0000"/>
                </a:solidFill>
                <a:latin typeface="Arial" pitchFamily="34" charset="0"/>
                <a:cs typeface="Arial" pitchFamily="34" charset="0"/>
              </a:rPr>
              <a:t>productividad</a:t>
            </a:r>
            <a:r>
              <a:rPr lang="es-CR" sz="2800" dirty="0">
                <a:solidFill>
                  <a:srgbClr val="FF0000"/>
                </a:solidFill>
                <a:latin typeface="Arial" pitchFamily="34" charset="0"/>
                <a:cs typeface="Arial" pitchFamily="34" charset="0"/>
              </a:rPr>
              <a:t> de un país</a:t>
            </a:r>
            <a:r>
              <a:rPr lang="es-CR" sz="2800" dirty="0">
                <a:latin typeface="Arial" pitchFamily="34" charset="0"/>
                <a:cs typeface="Arial" pitchFamily="34" charset="0"/>
              </a:rPr>
              <a:t>”. Otras son diferentes sutilmente pero en general tienen la palabra “productividad”.</a:t>
            </a:r>
          </a:p>
        </p:txBody>
      </p:sp>
      <p:sp>
        <p:nvSpPr>
          <p:cNvPr id="5" name="4 CuadroTexto"/>
          <p:cNvSpPr txBox="1"/>
          <p:nvPr/>
        </p:nvSpPr>
        <p:spPr>
          <a:xfrm>
            <a:off x="323528" y="5833576"/>
            <a:ext cx="4377032" cy="461665"/>
          </a:xfrm>
          <a:prstGeom prst="rect">
            <a:avLst/>
          </a:prstGeom>
          <a:noFill/>
        </p:spPr>
        <p:txBody>
          <a:bodyPr wrap="none" rtlCol="0">
            <a:spAutoFit/>
          </a:bodyPr>
          <a:lstStyle/>
          <a:p>
            <a:r>
              <a:rPr lang="es-CR" sz="1200" dirty="0" smtClean="0"/>
              <a:t>FUENTE: World Economic Forum, 2016</a:t>
            </a:r>
          </a:p>
          <a:p>
            <a:r>
              <a:rPr lang="es-CR" sz="1200" dirty="0">
                <a:hlinkClick r:id="rId3"/>
              </a:rPr>
              <a:t>https://es.weforum.org/agenda/2016/10/que-es-la-competitividad/</a:t>
            </a:r>
            <a:endParaRPr lang="es-CR" sz="1200" dirty="0"/>
          </a:p>
        </p:txBody>
      </p:sp>
    </p:spTree>
    <p:extLst>
      <p:ext uri="{BB962C8B-B14F-4D97-AF65-F5344CB8AC3E}">
        <p14:creationId xmlns:p14="http://schemas.microsoft.com/office/powerpoint/2010/main" val="147711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75903" y="6453338"/>
            <a:ext cx="2153218" cy="276999"/>
          </a:xfrm>
          <a:prstGeom prst="rect">
            <a:avLst/>
          </a:prstGeom>
          <a:noFill/>
        </p:spPr>
        <p:txBody>
          <a:bodyPr wrap="none" rtlCol="0">
            <a:spAutoFit/>
          </a:bodyPr>
          <a:lstStyle/>
          <a:p>
            <a:r>
              <a:rPr lang="es-CR" sz="1200" dirty="0" smtClean="0"/>
              <a:t>Fuente: IFCN Dairy Report 2018</a:t>
            </a:r>
            <a:endParaRPr lang="es-CR" sz="1200" dirty="0"/>
          </a:p>
        </p:txBody>
      </p:sp>
      <p:sp>
        <p:nvSpPr>
          <p:cNvPr id="10" name="9 Triángulo rectángulo"/>
          <p:cNvSpPr/>
          <p:nvPr/>
        </p:nvSpPr>
        <p:spPr>
          <a:xfrm rot="16200000">
            <a:off x="8208322" y="5913359"/>
            <a:ext cx="899592" cy="82742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86" t="26984" r="17897" b="7994"/>
          <a:stretch/>
        </p:blipFill>
        <p:spPr bwMode="auto">
          <a:xfrm>
            <a:off x="131029" y="1696944"/>
            <a:ext cx="8940800" cy="475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2370498" y="908720"/>
            <a:ext cx="4272323" cy="800219"/>
          </a:xfrm>
          <a:prstGeom prst="rect">
            <a:avLst/>
          </a:prstGeom>
          <a:noFill/>
        </p:spPr>
        <p:txBody>
          <a:bodyPr wrap="none" rtlCol="0">
            <a:spAutoFit/>
          </a:bodyPr>
          <a:lstStyle/>
          <a:p>
            <a:pPr algn="ctr"/>
            <a:r>
              <a:rPr lang="es-CR" sz="2800" dirty="0" smtClean="0">
                <a:solidFill>
                  <a:schemeClr val="tx2">
                    <a:lumMod val="75000"/>
                  </a:schemeClr>
                </a:solidFill>
              </a:rPr>
              <a:t>Balance mundial de la leche</a:t>
            </a:r>
          </a:p>
          <a:p>
            <a:pPr algn="ctr"/>
            <a:r>
              <a:rPr lang="es-CR" dirty="0" smtClean="0">
                <a:solidFill>
                  <a:schemeClr val="tx2">
                    <a:lumMod val="75000"/>
                  </a:schemeClr>
                </a:solidFill>
              </a:rPr>
              <a:t>(excedentes y déficits)</a:t>
            </a:r>
            <a:endParaRPr lang="es-CR" dirty="0">
              <a:solidFill>
                <a:schemeClr val="tx2">
                  <a:lumMod val="75000"/>
                </a:schemeClr>
              </a:solidFill>
            </a:endParaRPr>
          </a:p>
        </p:txBody>
      </p:sp>
      <p:sp>
        <p:nvSpPr>
          <p:cNvPr id="2" name="1 CuadroTexto"/>
          <p:cNvSpPr txBox="1"/>
          <p:nvPr/>
        </p:nvSpPr>
        <p:spPr>
          <a:xfrm>
            <a:off x="3419872" y="5373216"/>
            <a:ext cx="4576320" cy="369332"/>
          </a:xfrm>
          <a:prstGeom prst="rect">
            <a:avLst/>
          </a:prstGeom>
          <a:solidFill>
            <a:srgbClr val="00B050"/>
          </a:solidFill>
        </p:spPr>
        <p:txBody>
          <a:bodyPr wrap="square" rtlCol="0">
            <a:spAutoFit/>
          </a:bodyPr>
          <a:lstStyle/>
          <a:p>
            <a:pPr algn="ctr"/>
            <a:r>
              <a:rPr lang="es-CR" dirty="0" smtClean="0"/>
              <a:t>Excedente de leche en TM leche equivalente</a:t>
            </a:r>
            <a:endParaRPr lang="es-CR" dirty="0"/>
          </a:p>
        </p:txBody>
      </p:sp>
      <p:sp>
        <p:nvSpPr>
          <p:cNvPr id="11" name="10 CuadroTexto"/>
          <p:cNvSpPr txBox="1"/>
          <p:nvPr/>
        </p:nvSpPr>
        <p:spPr>
          <a:xfrm>
            <a:off x="3419872" y="5795972"/>
            <a:ext cx="4576320" cy="369332"/>
          </a:xfrm>
          <a:prstGeom prst="rect">
            <a:avLst/>
          </a:prstGeom>
          <a:solidFill>
            <a:srgbClr val="FF0000"/>
          </a:solidFill>
        </p:spPr>
        <p:txBody>
          <a:bodyPr wrap="square" rtlCol="0">
            <a:spAutoFit/>
          </a:bodyPr>
          <a:lstStyle/>
          <a:p>
            <a:pPr algn="ctr"/>
            <a:r>
              <a:rPr lang="es-CR" dirty="0" smtClean="0"/>
              <a:t>Déficit de leche en TM leche equivalente</a:t>
            </a:r>
            <a:endParaRPr lang="es-CR" dirty="0"/>
          </a:p>
        </p:txBody>
      </p:sp>
      <p:sp>
        <p:nvSpPr>
          <p:cNvPr id="12" name="11 Rectángulo"/>
          <p:cNvSpPr/>
          <p:nvPr/>
        </p:nvSpPr>
        <p:spPr>
          <a:xfrm>
            <a:off x="75903" y="116632"/>
            <a:ext cx="8995926" cy="461665"/>
          </a:xfrm>
          <a:prstGeom prst="rect">
            <a:avLst/>
          </a:prstGeom>
        </p:spPr>
        <p:txBody>
          <a:bodyPr wrap="square">
            <a:spAutoFit/>
          </a:bodyPr>
          <a:lstStyle/>
          <a:p>
            <a:pPr algn="ctr" fontAlgn="base"/>
            <a:r>
              <a:rPr lang="es-CR" sz="2400" b="1" dirty="0" smtClean="0">
                <a:solidFill>
                  <a:srgbClr val="002060"/>
                </a:solidFill>
              </a:rPr>
              <a:t>La globalización obliga a los países a ser más competitivos!!!!!!</a:t>
            </a:r>
            <a:endParaRPr lang="es-CR" sz="2400" b="1" dirty="0">
              <a:solidFill>
                <a:srgbClr val="FF0000"/>
              </a:solidFill>
            </a:endParaRPr>
          </a:p>
        </p:txBody>
      </p:sp>
    </p:spTree>
    <p:extLst>
      <p:ext uri="{BB962C8B-B14F-4D97-AF65-F5344CB8AC3E}">
        <p14:creationId xmlns:p14="http://schemas.microsoft.com/office/powerpoint/2010/main" val="2273866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5082" y="6121576"/>
            <a:ext cx="7704856" cy="261610"/>
          </a:xfrm>
          <a:prstGeom prst="rect">
            <a:avLst/>
          </a:prstGeom>
        </p:spPr>
        <p:txBody>
          <a:bodyPr wrap="square">
            <a:spAutoFit/>
          </a:bodyPr>
          <a:lstStyle/>
          <a:p>
            <a:r>
              <a:rPr lang="es-CR" sz="1100" b="1" dirty="0" smtClean="0"/>
              <a:t>FUENTE: OCDE, 2018 - </a:t>
            </a:r>
            <a:r>
              <a:rPr lang="es-CR" sz="1100" dirty="0" smtClean="0"/>
              <a:t>Base </a:t>
            </a:r>
            <a:r>
              <a:rPr lang="es-CR" sz="1100" dirty="0"/>
              <a:t>de datos global de estadísticas tributarias</a:t>
            </a:r>
            <a:endParaRPr lang="es-CR" sz="1100" b="1" dirty="0"/>
          </a:p>
        </p:txBody>
      </p:sp>
      <p:sp>
        <p:nvSpPr>
          <p:cNvPr id="8" name="7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9" name="8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3" name="AutoShape 4" descr="Resultado de imagen para carga tributaria paises de centroamer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sp>
        <p:nvSpPr>
          <p:cNvPr id="6" name="AutoShape 6" descr="Resultado de imagen para carga tributaria paises de centroameric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R"/>
          </a:p>
        </p:txBody>
      </p:sp>
      <p:sp>
        <p:nvSpPr>
          <p:cNvPr id="11" name="10 Rectángulo"/>
          <p:cNvSpPr/>
          <p:nvPr/>
        </p:nvSpPr>
        <p:spPr>
          <a:xfrm>
            <a:off x="323528" y="836712"/>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carga tributaria</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308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2974" t="38573" r="14754" b="32509"/>
          <a:stretch/>
        </p:blipFill>
        <p:spPr bwMode="auto">
          <a:xfrm>
            <a:off x="251520" y="1988839"/>
            <a:ext cx="8480527" cy="31491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247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41" y="1417601"/>
            <a:ext cx="4619752" cy="4965585"/>
          </a:xfrm>
          <a:prstGeom prst="rect">
            <a:avLst/>
          </a:prstGeom>
        </p:spPr>
      </p:pic>
      <p:sp>
        <p:nvSpPr>
          <p:cNvPr id="9" name="8 Rectángulo redondeado"/>
          <p:cNvSpPr/>
          <p:nvPr/>
        </p:nvSpPr>
        <p:spPr>
          <a:xfrm>
            <a:off x="323528" y="6525344"/>
            <a:ext cx="8568952" cy="21602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400" dirty="0" smtClean="0">
                <a:solidFill>
                  <a:schemeClr val="bg1"/>
                </a:solidFill>
              </a:rPr>
              <a:t>CONGRESO NACIONAL APROGALPA – PANAMÁ AGOSTO 2019</a:t>
            </a:r>
            <a:endParaRPr lang="es-CR" sz="1400" dirty="0">
              <a:solidFill>
                <a:schemeClr val="bg1"/>
              </a:solidFill>
            </a:endParaRP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8" y="6022630"/>
            <a:ext cx="1440160" cy="360556"/>
          </a:xfrm>
          <a:prstGeom prst="rect">
            <a:avLst/>
          </a:prstGeom>
        </p:spPr>
      </p:pic>
      <p:sp>
        <p:nvSpPr>
          <p:cNvPr id="13" name="12 Rectángulo"/>
          <p:cNvSpPr/>
          <p:nvPr/>
        </p:nvSpPr>
        <p:spPr>
          <a:xfrm>
            <a:off x="107504" y="225514"/>
            <a:ext cx="9036496" cy="461665"/>
          </a:xfrm>
          <a:prstGeom prst="rect">
            <a:avLst/>
          </a:prstGeom>
        </p:spPr>
        <p:txBody>
          <a:bodyPr wrap="square">
            <a:spAutoFit/>
          </a:bodyPr>
          <a:lstStyle/>
          <a:p>
            <a:pPr algn="ctr" fontAlgn="base"/>
            <a:r>
              <a:rPr lang="es-CR" sz="2400" b="1" dirty="0" smtClean="0">
                <a:solidFill>
                  <a:srgbClr val="002060"/>
                </a:solidFill>
              </a:rPr>
              <a:t>Centroamérica, condiciones para la producción agropecuaria</a:t>
            </a:r>
            <a:endParaRPr lang="es-CR" sz="2400" b="1" dirty="0">
              <a:solidFill>
                <a:srgbClr val="002060"/>
              </a:solidFill>
            </a:endParaRPr>
          </a:p>
        </p:txBody>
      </p:sp>
      <p:sp>
        <p:nvSpPr>
          <p:cNvPr id="14" name="13 Rectángulo"/>
          <p:cNvSpPr/>
          <p:nvPr/>
        </p:nvSpPr>
        <p:spPr>
          <a:xfrm>
            <a:off x="323528" y="764704"/>
            <a:ext cx="8544997" cy="461665"/>
          </a:xfrm>
          <a:prstGeom prst="rect">
            <a:avLst/>
          </a:prstGeom>
          <a:noFill/>
        </p:spPr>
        <p:txBody>
          <a:bodyPr wrap="square" lIns="91440" tIns="45720" rIns="91440" bIns="45720">
            <a:spAutoFit/>
          </a:bodyPr>
          <a:lstStyle/>
          <a:p>
            <a:pPr algn="ctr"/>
            <a:r>
              <a:rPr lang="es-ES" sz="2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ALTOS SALARIOS</a:t>
            </a:r>
            <a:endParaRPr lang="es-ES" sz="2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5" name="4 Flecha derecha"/>
          <p:cNvSpPr/>
          <p:nvPr/>
        </p:nvSpPr>
        <p:spPr>
          <a:xfrm>
            <a:off x="179512" y="3717032"/>
            <a:ext cx="144016"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1" name="10 CuadroTexto"/>
          <p:cNvSpPr txBox="1"/>
          <p:nvPr/>
        </p:nvSpPr>
        <p:spPr>
          <a:xfrm>
            <a:off x="5211430" y="1850048"/>
            <a:ext cx="3674547" cy="1938992"/>
          </a:xfrm>
          <a:prstGeom prst="rect">
            <a:avLst/>
          </a:prstGeom>
          <a:noFill/>
        </p:spPr>
        <p:txBody>
          <a:bodyPr wrap="square" rtlCol="0">
            <a:spAutoFit/>
          </a:bodyPr>
          <a:lstStyle/>
          <a:p>
            <a:pPr algn="ctr"/>
            <a:r>
              <a:rPr lang="es-CR" sz="2400" dirty="0" smtClean="0"/>
              <a:t>En la región Centroamericana, </a:t>
            </a:r>
            <a:r>
              <a:rPr lang="es-CR" sz="2400" b="1" dirty="0" smtClean="0"/>
              <a:t>Costa Rica y Panamá </a:t>
            </a:r>
            <a:r>
              <a:rPr lang="es-CR" sz="2400" dirty="0" smtClean="0"/>
              <a:t>presentan los salarios mínimos más altos, incluso de LATAM</a:t>
            </a:r>
            <a:endParaRPr lang="es-CR" sz="2400" dirty="0"/>
          </a:p>
        </p:txBody>
      </p:sp>
      <p:grpSp>
        <p:nvGrpSpPr>
          <p:cNvPr id="3" name="2 Grupo"/>
          <p:cNvGrpSpPr/>
          <p:nvPr/>
        </p:nvGrpSpPr>
        <p:grpSpPr>
          <a:xfrm>
            <a:off x="179512" y="4077072"/>
            <a:ext cx="8689013" cy="1569660"/>
            <a:chOff x="179512" y="4077072"/>
            <a:chExt cx="8689013" cy="1569660"/>
          </a:xfrm>
        </p:grpSpPr>
        <p:sp>
          <p:nvSpPr>
            <p:cNvPr id="12" name="11 CuadroTexto"/>
            <p:cNvSpPr txBox="1"/>
            <p:nvPr/>
          </p:nvSpPr>
          <p:spPr>
            <a:xfrm>
              <a:off x="5211430" y="4077072"/>
              <a:ext cx="3657095" cy="1569660"/>
            </a:xfrm>
            <a:prstGeom prst="rect">
              <a:avLst/>
            </a:prstGeom>
            <a:noFill/>
          </p:spPr>
          <p:txBody>
            <a:bodyPr wrap="square" rtlCol="0">
              <a:spAutoFit/>
            </a:bodyPr>
            <a:lstStyle/>
            <a:p>
              <a:pPr algn="ctr"/>
              <a:r>
                <a:rPr lang="es-CR" sz="2400" b="1" dirty="0" smtClean="0"/>
                <a:t>Nicaragua</a:t>
              </a:r>
              <a:r>
                <a:rPr lang="es-CR" sz="2400" dirty="0" smtClean="0"/>
                <a:t>, principal exportador de la región ($), tiene el salario mínimo más bajo de la región</a:t>
              </a:r>
              <a:endParaRPr lang="es-CR" sz="2400" dirty="0"/>
            </a:p>
          </p:txBody>
        </p:sp>
        <p:sp>
          <p:nvSpPr>
            <p:cNvPr id="15" name="14 Flecha derecha"/>
            <p:cNvSpPr/>
            <p:nvPr/>
          </p:nvSpPr>
          <p:spPr>
            <a:xfrm>
              <a:off x="179512" y="5517232"/>
              <a:ext cx="144016"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21406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Them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ódulo">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DesignTemplate</Template>
  <TotalTime>40087</TotalTime>
  <Words>2360</Words>
  <Application>Microsoft Office PowerPoint</Application>
  <PresentationFormat>Presentación en pantalla (4:3)</PresentationFormat>
  <Paragraphs>465</Paragraphs>
  <Slides>46</Slides>
  <Notes>0</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Custom Theme</vt:lpstr>
      <vt:lpstr>XXIV CONGRESO NACIONAL LECHERO 2019 Desafíos de la Producción Lechera ante un Mundo Globalizado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…………..Principales problemas que observo en las fincas…………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 LEON HIDALGO</dc:creator>
  <cp:lastModifiedBy>HECTOR LEON HIDALGO</cp:lastModifiedBy>
  <cp:revision>129</cp:revision>
  <dcterms:created xsi:type="dcterms:W3CDTF">2018-02-12T16:10:55Z</dcterms:created>
  <dcterms:modified xsi:type="dcterms:W3CDTF">2019-08-15T13:35:35Z</dcterms:modified>
</cp:coreProperties>
</file>